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103891" r:id="rId5"/>
    <p:sldId id="2565" r:id="rId6"/>
    <p:sldId id="2538" r:id="rId7"/>
    <p:sldId id="103908" r:id="rId8"/>
    <p:sldId id="103909" r:id="rId9"/>
    <p:sldId id="103899" r:id="rId10"/>
    <p:sldId id="103877" r:id="rId11"/>
    <p:sldId id="103906" r:id="rId12"/>
    <p:sldId id="103900" r:id="rId13"/>
    <p:sldId id="103901" r:id="rId14"/>
    <p:sldId id="2641" r:id="rId15"/>
    <p:sldId id="2642" r:id="rId16"/>
    <p:sldId id="103895" r:id="rId17"/>
    <p:sldId id="103905" r:id="rId18"/>
    <p:sldId id="2647" r:id="rId19"/>
    <p:sldId id="103903" r:id="rId20"/>
    <p:sldId id="103904" r:id="rId21"/>
    <p:sldId id="103907" r:id="rId22"/>
    <p:sldId id="1038" r:id="rId23"/>
    <p:sldId id="103873" r:id="rId24"/>
  </p:sldIdLst>
  <p:sldSz cx="12192000" cy="6858000"/>
  <p:notesSz cx="9926638" cy="14352588"/>
  <p:custDataLst>
    <p:tags r:id="rId26"/>
  </p:custData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pos="7584" userDrawn="1">
          <p15:clr>
            <a:srgbClr val="A4A3A4"/>
          </p15:clr>
        </p15:guide>
        <p15:guide id="4" orient="horz" pos="4200" userDrawn="1">
          <p15:clr>
            <a:srgbClr val="A4A3A4"/>
          </p15:clr>
        </p15:guide>
        <p15:guide id="5" pos="279" userDrawn="1">
          <p15:clr>
            <a:srgbClr val="A4A3A4"/>
          </p15:clr>
        </p15:guide>
        <p15:guide id="6" pos="7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e G. Serup" initials="HGS" lastIdx="1" clrIdx="0">
    <p:extLst>
      <p:ext uri="{19B8F6BF-5375-455C-9EA6-DF929625EA0E}">
        <p15:presenceInfo xmlns:p15="http://schemas.microsoft.com/office/powerpoint/2012/main" userId="S::hgs@ds.dk::24095444-d11b-4fe6-af88-4927c014c133" providerId="AD"/>
      </p:ext>
    </p:extLst>
  </p:cmAuthor>
  <p:cmAuthor id="2" name="Berit Holbech Asmussen" initials="BHA" lastIdx="1" clrIdx="1">
    <p:extLst>
      <p:ext uri="{19B8F6BF-5375-455C-9EA6-DF929625EA0E}">
        <p15:presenceInfo xmlns:p15="http://schemas.microsoft.com/office/powerpoint/2012/main" userId="S::bha@ds.dk::4c6b9e5b-66b5-4efb-9b6f-6e22dc979c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C03"/>
    <a:srgbClr val="FFFFFF"/>
    <a:srgbClr val="DAA600"/>
    <a:srgbClr val="519B47"/>
    <a:srgbClr val="F9F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69683" autoAdjust="0"/>
  </p:normalViewPr>
  <p:slideViewPr>
    <p:cSldViewPr snapToGrid="0">
      <p:cViewPr varScale="1">
        <p:scale>
          <a:sx n="76" d="100"/>
          <a:sy n="76" d="100"/>
        </p:scale>
        <p:origin x="1752" y="78"/>
      </p:cViewPr>
      <p:guideLst>
        <p:guide orient="horz" pos="119"/>
        <p:guide pos="121"/>
        <p:guide pos="7584"/>
        <p:guide orient="horz" pos="4200"/>
        <p:guide pos="279"/>
        <p:guide pos="74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09:56:2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10762,'0'0'9714,"9"-2"-9714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09:56:2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10762,'0'0'9714,"9"-2"-9714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20122"/>
          </a:xfrm>
          <a:prstGeom prst="rect">
            <a:avLst/>
          </a:prstGeom>
        </p:spPr>
        <p:txBody>
          <a:bodyPr vert="horz" lIns="138733" tIns="69366" rIns="138733" bIns="69366" rtlCol="0"/>
          <a:lstStyle>
            <a:lvl1pPr algn="l">
              <a:defRPr sz="1800" b="1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20122"/>
          </a:xfrm>
          <a:prstGeom prst="rect">
            <a:avLst/>
          </a:prstGeom>
        </p:spPr>
        <p:txBody>
          <a:bodyPr vert="horz" lIns="138733" tIns="69366" rIns="138733" bIns="69366" rtlCol="0"/>
          <a:lstStyle>
            <a:lvl1pPr algn="r">
              <a:defRPr sz="1800" b="1" i="0">
                <a:latin typeface="Century Gothic" panose="020B0502020202020204" pitchFamily="34" charset="0"/>
              </a:defRPr>
            </a:lvl1pPr>
          </a:lstStyle>
          <a:p>
            <a:fld id="{3E684D8E-4E4F-3544-9610-5967E16BBE5F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3875"/>
            <a:ext cx="8609012" cy="4843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33" tIns="69366" rIns="138733" bIns="693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6907183"/>
            <a:ext cx="7941310" cy="5651332"/>
          </a:xfrm>
          <a:prstGeom prst="rect">
            <a:avLst/>
          </a:prstGeom>
        </p:spPr>
        <p:txBody>
          <a:bodyPr vert="horz" lIns="138733" tIns="69366" rIns="138733" bIns="6936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2469"/>
            <a:ext cx="4301543" cy="720120"/>
          </a:xfrm>
          <a:prstGeom prst="rect">
            <a:avLst/>
          </a:prstGeom>
        </p:spPr>
        <p:txBody>
          <a:bodyPr vert="horz" lIns="138733" tIns="69366" rIns="138733" bIns="69366" rtlCol="0" anchor="b"/>
          <a:lstStyle>
            <a:lvl1pPr algn="l">
              <a:defRPr sz="1800" b="1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13632469"/>
            <a:ext cx="4301543" cy="720120"/>
          </a:xfrm>
          <a:prstGeom prst="rect">
            <a:avLst/>
          </a:prstGeom>
        </p:spPr>
        <p:txBody>
          <a:bodyPr vert="horz" lIns="138733" tIns="69366" rIns="138733" bIns="69366" rtlCol="0" anchor="b"/>
          <a:lstStyle>
            <a:lvl1pPr algn="r">
              <a:defRPr sz="1800" b="1" i="0">
                <a:latin typeface="Century Gothic" panose="020B0502020202020204" pitchFamily="34" charset="0"/>
              </a:defRPr>
            </a:lvl1pPr>
          </a:lstStyle>
          <a:p>
            <a:fld id="{CE20E2D0-F58C-3D41-A4FC-AD7239AA36B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2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dirty="0">
                <a:solidFill>
                  <a:srgbClr val="001F3D"/>
                </a:solidFill>
                <a:effectLst/>
                <a:latin typeface="BuenosAires"/>
              </a:rPr>
              <a:t>Program for webinar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Baggrund for udvalget/emner og struktur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Fordele ved at deltage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Kom godt fra start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Hvad skal du være opmærksom på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Fælles forum for ledelsessystemer – baggrund og formål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Hvordan bliver jeg en del af udvalget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1F3D"/>
                </a:solidFill>
                <a:effectLst/>
                <a:latin typeface="BuenosAires"/>
              </a:rPr>
              <a:t>Spørgsmål</a:t>
            </a:r>
          </a:p>
          <a:p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E2D0-F58C-3D41-A4FC-AD7239AA36B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396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6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Logoer opdelt i:</a:t>
            </a:r>
          </a:p>
          <a:p>
            <a:pPr marL="228600" indent="-228600">
              <a:buAutoNum type="arabicPeriod"/>
            </a:pPr>
            <a:r>
              <a:rPr lang="da-DK" dirty="0"/>
              <a:t>MMD + ETA</a:t>
            </a:r>
          </a:p>
          <a:p>
            <a:pPr marL="228600" indent="-228600">
              <a:buAutoNum type="arabicPeriod"/>
            </a:pPr>
            <a:r>
              <a:rPr lang="da-DK" dirty="0"/>
              <a:t>ISO, IEC mv….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3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87328"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1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1387328">
              <a:buFontTx/>
              <a:buNone/>
              <a:defRPr/>
            </a:pPr>
            <a:endParaRPr lang="da-DK" sz="1800" b="0" dirty="0">
              <a:latin typeface="+mn-lt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80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Provide support to relevant ISO standards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in asset management, governance and environmental performance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evaluation for Green Debt Instruments (ISO14030 series)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/>
              <a:t>Framework for assessing and reporting investments and financing activities related to climate (ISO14100)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2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5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2D0-F58C-3D41-A4FC-AD7239AA36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2_Hvidt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AA878B-AF5F-8E44-BD65-ACA2BBE4022B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02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8F265639-4673-BE48-B158-06DCDFADEE6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1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2214C71-A8B2-164D-A24A-F120F9A4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99" y="2291737"/>
            <a:ext cx="9174386" cy="1478985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44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D7C5A504-C516-4343-98F8-90D74D4D11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7198" y="3777456"/>
            <a:ext cx="5576887" cy="213367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6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F5586566-08AB-AA4B-9DDB-3BC6EC2E00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7198" y="1714953"/>
            <a:ext cx="5576887" cy="570050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2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3CF8CF-3E7D-344F-8C73-89AE8696F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3139" y="394441"/>
            <a:ext cx="898369" cy="4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em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293D2E-97FB-4742-B61C-5B0CFC5264CF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02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icture Placeholder 38">
            <a:extLst>
              <a:ext uri="{FF2B5EF4-FFF2-40B4-BE49-F238E27FC236}">
                <a16:creationId xmlns:a16="http://schemas.microsoft.com/office/drawing/2014/main" id="{515AE6B6-103E-574B-84A7-AC3D85A9D6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63680" y="0"/>
            <a:ext cx="12514706" cy="6858001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3FEFCBA2-ECEC-914C-8EA1-482ED62866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6164" y="5949970"/>
            <a:ext cx="5576887" cy="570050"/>
          </a:xfr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buNone/>
              <a:defRPr lang="en-GB" sz="18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880DECCD-BD21-F544-B728-CAC65035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963" y="2357258"/>
            <a:ext cx="5657042" cy="2143483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44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FDB835AD-6408-DB4B-9DDC-872F2FABB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6963" y="4525419"/>
            <a:ext cx="5657042" cy="40039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US" sz="18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307BD75F-4E9B-F14E-A2AC-6021A3B9DC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6963" y="4925818"/>
            <a:ext cx="5657042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5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A8EA6F8-0024-514E-A9D2-59E1D9C9C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2996912"/>
            <a:ext cx="5167393" cy="10694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Write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4EEF99-1064-F847-B948-9246773C3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3139" y="394441"/>
            <a:ext cx="898369" cy="4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4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em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7731A2-A446-164A-AB9E-017E25567953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F9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Century Gothic" panose="020B0502020202020204" pitchFamily="34" charset="0"/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63680" y="0"/>
            <a:ext cx="12514706" cy="6858001"/>
          </a:xfrm>
          <a:solidFill>
            <a:srgbClr val="FFFFFF"/>
          </a:solidFill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0DBAB34D-4652-344F-87F1-5413E1C297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6164" y="5949970"/>
            <a:ext cx="5576887" cy="570050"/>
          </a:xfr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7B0507CE-E3FC-FE41-B976-D372D1C6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9" y="2144808"/>
            <a:ext cx="11594539" cy="2143483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ts val="7000"/>
              </a:lnSpc>
              <a:defRPr lang="en-US" sz="8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B25067F-FA79-A444-A1C1-C987BDB2B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512" y="4869355"/>
            <a:ext cx="3686175" cy="777755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US" sz="1400" b="1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7D82412-8795-4D4C-961D-A34647FFA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5647110"/>
            <a:ext cx="3686175" cy="39000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900" b="0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4B0D7CBD-FA6F-E84E-8334-4400420037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5954713"/>
            <a:ext cx="5576887" cy="570050"/>
          </a:xfrm>
        </p:spPr>
        <p:txBody>
          <a:bodyPr anchor="b">
            <a:norm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3599846C-AFD0-9842-B117-08577635C0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0945" y="4299305"/>
            <a:ext cx="5576887" cy="570050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26A9A2FF-6254-134E-95E6-70FDB0F19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0945" y="1568024"/>
            <a:ext cx="5576887" cy="570050"/>
          </a:xfrm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87278F0C-4354-4F59-978B-24A8DFBEA551}"/>
              </a:ext>
            </a:extLst>
          </p:cNvPr>
          <p:cNvSpPr/>
          <p:nvPr userDrawn="1"/>
        </p:nvSpPr>
        <p:spPr>
          <a:xfrm>
            <a:off x="65988" y="75414"/>
            <a:ext cx="12038028" cy="6702458"/>
          </a:xfrm>
          <a:prstGeom prst="rect">
            <a:avLst/>
          </a:prstGeom>
          <a:noFill/>
          <a:ln w="168275" cmpd="sng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4137690" y="118645"/>
                          <a:pt x="7294484" y="116012"/>
                          <a:pt x="12192000" y="0"/>
                        </a:cubicBezTo>
                        <a:cubicBezTo>
                          <a:pt x="12059118" y="1167935"/>
                          <a:pt x="12276951" y="5720177"/>
                          <a:pt x="12192000" y="6858000"/>
                        </a:cubicBezTo>
                        <a:cubicBezTo>
                          <a:pt x="10871685" y="6992600"/>
                          <a:pt x="5389075" y="6700804"/>
                          <a:pt x="0" y="6858000"/>
                        </a:cubicBezTo>
                        <a:cubicBezTo>
                          <a:pt x="-20187" y="5183322"/>
                          <a:pt x="-152480" y="8571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em-slid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7731A2-A446-164A-AB9E-017E25567953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F9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Century Gothic" panose="020B0502020202020204" pitchFamily="34" charset="0"/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63680" y="0"/>
            <a:ext cx="12514706" cy="6858001"/>
          </a:xfrm>
          <a:solidFill>
            <a:srgbClr val="FFFFFF"/>
          </a:solidFill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0DBAB34D-4652-344F-87F1-5413E1C297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6164" y="5949970"/>
            <a:ext cx="5576887" cy="570050"/>
          </a:xfr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7B0507CE-E3FC-FE41-B976-D372D1C6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9" y="2144808"/>
            <a:ext cx="11594539" cy="2143483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ts val="7000"/>
              </a:lnSpc>
              <a:defRPr lang="en-US" sz="8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B25067F-FA79-A444-A1C1-C987BDB2B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512" y="4869355"/>
            <a:ext cx="3686175" cy="777755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US" sz="1400" b="1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7D82412-8795-4D4C-961D-A34647FFA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5647110"/>
            <a:ext cx="3686175" cy="39000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900" b="0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4B0D7CBD-FA6F-E84E-8334-4400420037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5954713"/>
            <a:ext cx="5576887" cy="570050"/>
          </a:xfrm>
        </p:spPr>
        <p:txBody>
          <a:bodyPr anchor="b">
            <a:norm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3599846C-AFD0-9842-B117-08577635C0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0945" y="4299305"/>
            <a:ext cx="5576887" cy="570050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26A9A2FF-6254-134E-95E6-70FDB0F19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0945" y="1568024"/>
            <a:ext cx="5576887" cy="570050"/>
          </a:xfrm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622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_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E95FF3-ECDA-EA4F-8498-FC180D99B81B}"/>
              </a:ext>
            </a:extLst>
          </p:cNvPr>
          <p:cNvSpPr/>
          <p:nvPr userDrawn="1"/>
        </p:nvSpPr>
        <p:spPr>
          <a:xfrm>
            <a:off x="420807" y="1808628"/>
            <a:ext cx="11332188" cy="463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i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ADE34-EC27-2D40-A53C-230B5313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04" y="365125"/>
            <a:ext cx="6481342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F8E18171-B508-F642-93CD-7FC6B8CD431F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39003" y="1810693"/>
            <a:ext cx="11313993" cy="462996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89F0F951-BF76-174E-ACF6-5327122DB9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2806" y="365124"/>
            <a:ext cx="3379276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1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Helvetica Neue Medium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900">
                <a:latin typeface="Courier" charset="0"/>
                <a:ea typeface="Courier" charset="0"/>
                <a:cs typeface="Courier" charset="0"/>
              </a:defRPr>
            </a:lvl2pPr>
            <a:lvl3pPr marL="914400" indent="0">
              <a:buFontTx/>
              <a:buNone/>
              <a:defRPr sz="900">
                <a:latin typeface="Courier" charset="0"/>
                <a:ea typeface="Courier" charset="0"/>
                <a:cs typeface="Courier" charset="0"/>
              </a:defRPr>
            </a:lvl3pPr>
            <a:lvl4pPr marL="1371600" indent="0">
              <a:buFontTx/>
              <a:buNone/>
              <a:defRPr sz="900">
                <a:latin typeface="Courier" charset="0"/>
                <a:ea typeface="Courier" charset="0"/>
                <a:cs typeface="Courier" charset="0"/>
              </a:defRPr>
            </a:lvl4pPr>
            <a:lvl5pPr marL="1828800" indent="0">
              <a:buFontTx/>
              <a:buNone/>
              <a:defRPr sz="900">
                <a:latin typeface="Courier" charset="0"/>
                <a:ea typeface="Courier" charset="0"/>
                <a:cs typeface="Courier" charset="0"/>
              </a:defRPr>
            </a:lvl5pPr>
          </a:lstStyle>
          <a:p>
            <a:pPr lvl="0"/>
            <a:r>
              <a:rPr lang="en-US"/>
              <a:t>Write your body copy here</a:t>
            </a:r>
            <a:r>
              <a:rPr lang="is-IS"/>
              <a:t>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2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-1"/>
            <a:ext cx="4950506" cy="6858001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7B0507CE-E3FC-FE41-B976-D372D1C6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68" y="1580222"/>
            <a:ext cx="6145414" cy="2143483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4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B25067F-FA79-A444-A1C1-C987BDB2B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8267" y="4147079"/>
            <a:ext cx="3686175" cy="34318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US" sz="1400" b="1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13A056DE-A73E-874C-9EE0-B6B60ADD3A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48267" y="4633526"/>
            <a:ext cx="4950505" cy="148211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050" b="0" i="0" u="none" strike="noStrike" kern="1200" dirty="0">
                <a:solidFill>
                  <a:srgbClr val="02203C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3105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6076" y="-93518"/>
            <a:ext cx="9506857" cy="7045036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7B0507CE-E3FC-FE41-B976-D372D1C6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12" y="527936"/>
            <a:ext cx="6145414" cy="2143483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4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7D82412-8795-4D4C-961D-A34647FFA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3" y="2671419"/>
            <a:ext cx="2114402" cy="86281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00" b="1" i="0" kern="120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13A056DE-A73E-874C-9EE0-B6B60ADD3A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513" y="3534229"/>
            <a:ext cx="2114402" cy="2420484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000" b="0" i="0" u="none" strike="noStrike" kern="1200" dirty="0">
                <a:solidFill>
                  <a:srgbClr val="02203C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40">
            <a:extLst>
              <a:ext uri="{FF2B5EF4-FFF2-40B4-BE49-F238E27FC236}">
                <a16:creationId xmlns:a16="http://schemas.microsoft.com/office/drawing/2014/main" id="{89B0F591-02D5-204C-B836-19F5A4DD5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3" y="5954713"/>
            <a:ext cx="2114402" cy="570050"/>
          </a:xfrm>
        </p:spPr>
        <p:txBody>
          <a:bodyPr anchor="b">
            <a:norm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117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8000" y="9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C574F49-446B-C940-8D8B-57BE1291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5" y="660851"/>
            <a:ext cx="5763455" cy="1567090"/>
          </a:xfrm>
        </p:spPr>
        <p:txBody>
          <a:bodyPr anchor="b">
            <a:normAutofit/>
          </a:bodyPr>
          <a:lstStyle>
            <a:lvl1pPr>
              <a:defRPr lang="en-US" sz="4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66BC8EA-97CD-4645-9DC4-77B91F4E2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544" y="2982663"/>
            <a:ext cx="2838827" cy="346168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5533BB01-39C6-5145-92EF-50878199F8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2484914"/>
            <a:ext cx="2832511" cy="337061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200" b="1" i="0" kern="120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CD4D71-7669-9849-BAD9-5AC1ACDF70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9394" y="2982663"/>
            <a:ext cx="2789355" cy="3461680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6" name="Picture Placeholder 38">
            <a:extLst>
              <a:ext uri="{FF2B5EF4-FFF2-40B4-BE49-F238E27FC236}">
                <a16:creationId xmlns:a16="http://schemas.microsoft.com/office/drawing/2014/main" id="{BFFD9C67-1E59-5F46-8DF4-121012D990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6245" y="0"/>
            <a:ext cx="5805756" cy="6858000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D5B92E6B-8FC2-DC46-8A89-A2D1BE2A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3" y="1054501"/>
            <a:ext cx="2172623" cy="869396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7B0A08A-78CB-A04A-AF6E-D227A7E724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2465" y="1060710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C30D30E6-6A81-9442-BAF0-DADA8CDE5F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7868" y="1060710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98984796-4A43-5C4E-8CEF-A79AA83E21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89759" y="1060710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0FB71DCF-D30D-9144-AD71-5311ABF8F8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2465" y="2689361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55BD80E7-AFB6-3B43-A6A7-141A3CAB39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07868" y="2690489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635C322A-E6EB-D548-9050-C3CC1FF5290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89759" y="2699333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5D8DD-AB09-AE49-98D2-66F0564B42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3225" y="1273175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0BEF309-51A4-404B-897F-560B1DC80F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08628" y="1286786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55BE2BE-8392-6045-A493-C3B078620F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90519" y="1297525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BE4D4CE-6C70-C641-B193-2C85B0EA63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42465" y="2906932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4CCD071-C277-3648-A826-558CDD66CF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07868" y="2920543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00F63F5C-5B38-7645-AA96-6B7923288C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89759" y="2931282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Picture Placeholder 26">
            <a:extLst>
              <a:ext uri="{FF2B5EF4-FFF2-40B4-BE49-F238E27FC236}">
                <a16:creationId xmlns:a16="http://schemas.microsoft.com/office/drawing/2014/main" id="{C805283E-9E1A-4C62-9C80-C00B87F529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7500" y="4585073"/>
            <a:ext cx="11840066" cy="2086510"/>
          </a:xfrm>
        </p:spPr>
        <p:txBody>
          <a:bodyPr anchor="b"/>
          <a:lstStyle>
            <a:lvl1pPr marL="0" indent="0" algn="l">
              <a:buNone/>
              <a:defRPr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AD07BED-EA5D-45DE-9906-AA04CC0F5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8999" y="2046276"/>
            <a:ext cx="2484792" cy="5587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4A502A0-1918-400A-ACF8-3F6DAEC1FD68}"/>
              </a:ext>
            </a:extLst>
          </p:cNvPr>
          <p:cNvSpPr>
            <a:spLocks noGrp="1"/>
          </p:cNvSpPr>
          <p:nvPr>
            <p:ph type="body" sz="half" idx="38"/>
          </p:nvPr>
        </p:nvSpPr>
        <p:spPr>
          <a:xfrm>
            <a:off x="2942465" y="3693282"/>
            <a:ext cx="2484792" cy="5587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C10A480-91D6-435F-8807-C694E217A5F7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6010633" y="2042662"/>
            <a:ext cx="2484792" cy="5587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3DEC9E4-0C99-4098-9677-A926109116F0}"/>
              </a:ext>
            </a:extLst>
          </p:cNvPr>
          <p:cNvSpPr>
            <a:spLocks noGrp="1"/>
          </p:cNvSpPr>
          <p:nvPr>
            <p:ph type="body" sz="half" idx="40"/>
          </p:nvPr>
        </p:nvSpPr>
        <p:spPr>
          <a:xfrm>
            <a:off x="6004099" y="3689668"/>
            <a:ext cx="2484792" cy="5587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F5131F0-6820-45CF-A29B-7188D4972120}"/>
              </a:ext>
            </a:extLst>
          </p:cNvPr>
          <p:cNvSpPr>
            <a:spLocks noGrp="1"/>
          </p:cNvSpPr>
          <p:nvPr>
            <p:ph type="body" sz="half" idx="41"/>
          </p:nvPr>
        </p:nvSpPr>
        <p:spPr>
          <a:xfrm>
            <a:off x="8783985" y="2045927"/>
            <a:ext cx="2484792" cy="5587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764AD3-479B-429C-A230-15EE3C216EDD}"/>
              </a:ext>
            </a:extLst>
          </p:cNvPr>
          <p:cNvSpPr>
            <a:spLocks noGrp="1"/>
          </p:cNvSpPr>
          <p:nvPr>
            <p:ph type="body" sz="half" idx="42"/>
          </p:nvPr>
        </p:nvSpPr>
        <p:spPr>
          <a:xfrm>
            <a:off x="8777451" y="3692933"/>
            <a:ext cx="2484792" cy="5587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14362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0549ABB8-5924-B24E-98BE-EA5C0E4EB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3171" y="393655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8AED693-77D8-F04F-ABDA-1F0234D352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83931" y="606120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+mj-lt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D27F2-7BBC-1C42-9694-41A969D469FF}"/>
              </a:ext>
            </a:extLst>
          </p:cNvPr>
          <p:cNvSpPr/>
          <p:nvPr userDrawn="1"/>
        </p:nvSpPr>
        <p:spPr>
          <a:xfrm>
            <a:off x="163417" y="163417"/>
            <a:ext cx="5107757" cy="651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6C3BAFD-DD82-D24D-9BBF-E9BE20263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4572997"/>
            <a:ext cx="3686175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6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BC3138D3-73DB-924B-9E2B-9C3F8A1F4F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5647110"/>
            <a:ext cx="3686175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0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C18D3723-CE1A-874F-BB0F-5380FDF043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2" y="5954713"/>
            <a:ext cx="3686175" cy="5700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34E07C24-5EC3-A246-BFC2-F55AF141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14" y="393655"/>
            <a:ext cx="4667925" cy="86939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2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F6881FF5-9A48-A743-8C10-C781458CD0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86540" y="393655"/>
            <a:ext cx="2485552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0152E1-1EDB-DB4C-B987-9BF5FB6A4F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87300" y="606120"/>
            <a:ext cx="2484792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+mj-lt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0E25DE3-DB5F-4100-AB84-BF7A041F4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3931" y="1479744"/>
            <a:ext cx="2484792" cy="46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30873BC-0645-4650-AFD5-74E830D7A0F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8110106" y="1479744"/>
            <a:ext cx="2484792" cy="46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03476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0549ABB8-5924-B24E-98BE-EA5C0E4EB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7945" y="393655"/>
            <a:ext cx="2162635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8AED693-77D8-F04F-ABDA-1F0234D352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28607" y="606120"/>
            <a:ext cx="2161974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D27F2-7BBC-1C42-9694-41A969D469FF}"/>
              </a:ext>
            </a:extLst>
          </p:cNvPr>
          <p:cNvSpPr/>
          <p:nvPr userDrawn="1"/>
        </p:nvSpPr>
        <p:spPr>
          <a:xfrm>
            <a:off x="152400" y="163417"/>
            <a:ext cx="3043287" cy="651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6C3BAFD-DD82-D24D-9BBF-E9BE20263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4572997"/>
            <a:ext cx="2376408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6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BC3138D3-73DB-924B-9E2B-9C3F8A1F4F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3" y="5647110"/>
            <a:ext cx="2376408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0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C18D3723-CE1A-874F-BB0F-5380FDF043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3" y="5954713"/>
            <a:ext cx="2376408" cy="5700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34E07C24-5EC3-A246-BFC2-F55AF141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13" y="393655"/>
            <a:ext cx="2499761" cy="86939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4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F6881FF5-9A48-A743-8C10-C781458CD0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75369" y="393655"/>
            <a:ext cx="2162635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0152E1-1EDB-DB4C-B987-9BF5FB6A4F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76031" y="606120"/>
            <a:ext cx="2161974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6BA358DF-1688-6648-9F43-09AA74602A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79859" y="393655"/>
            <a:ext cx="2162635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54A6B5-522E-774A-8F08-9F7E8194C07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0521" y="606120"/>
            <a:ext cx="2161974" cy="762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7E4DB27-8A87-4705-BAFB-9E1CBB402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0522" y="1461477"/>
            <a:ext cx="2161974" cy="46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24CF01A-3CCD-4489-AAB7-E51E3D7B2FD7}"/>
              </a:ext>
            </a:extLst>
          </p:cNvPr>
          <p:cNvSpPr>
            <a:spLocks noGrp="1"/>
          </p:cNvSpPr>
          <p:nvPr>
            <p:ph type="body" sz="half" idx="37"/>
          </p:nvPr>
        </p:nvSpPr>
        <p:spPr>
          <a:xfrm>
            <a:off x="5928607" y="1461806"/>
            <a:ext cx="2161974" cy="46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DA1DAE8-BD13-4C4E-A052-3267DDBF6971}"/>
              </a:ext>
            </a:extLst>
          </p:cNvPr>
          <p:cNvSpPr>
            <a:spLocks noGrp="1"/>
          </p:cNvSpPr>
          <p:nvPr>
            <p:ph type="body" sz="half" idx="38"/>
          </p:nvPr>
        </p:nvSpPr>
        <p:spPr>
          <a:xfrm>
            <a:off x="8276031" y="1461476"/>
            <a:ext cx="2161974" cy="46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0415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1_Blå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7731A2-A446-164A-AB9E-017E25567953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02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63680" y="-1"/>
            <a:ext cx="12514706" cy="6858001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47B551C-5875-2440-9AB8-E9D8B8CD5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6164" y="5949970"/>
            <a:ext cx="5576887" cy="570050"/>
          </a:xfr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2214C71-A8B2-164D-A24A-F120F9A4F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12" y="1580222"/>
            <a:ext cx="11594539" cy="2143483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ts val="7000"/>
              </a:lnSpc>
              <a:defRPr lang="en-US" sz="8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0BC53BE-73CC-AF43-B355-BE100A447B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512" y="4572997"/>
            <a:ext cx="3686175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US" sz="1600" b="1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B931718-E1A7-C743-AC86-41F63AC29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512" y="5647110"/>
            <a:ext cx="3686175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00" b="0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8714B28C-B514-404C-B399-F335AA12C0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512" y="5954713"/>
            <a:ext cx="5576887" cy="570050"/>
          </a:xfrm>
        </p:spPr>
        <p:txBody>
          <a:bodyPr anchor="b">
            <a:norm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D7C5A504-C516-4343-98F8-90D74D4D11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726" y="3734719"/>
            <a:ext cx="5576887" cy="570050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F5586566-08AB-AA4B-9DDB-3BC6EC2E00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8923" y="1003438"/>
            <a:ext cx="5576887" cy="570050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8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Billede 13" descr="Et billede, der indeholder udendørs, skilt, sidder, trafik&#10;&#10;Automatisk genereret beskrivelse">
            <a:extLst>
              <a:ext uri="{FF2B5EF4-FFF2-40B4-BE49-F238E27FC236}">
                <a16:creationId xmlns:a16="http://schemas.microsoft.com/office/drawing/2014/main" id="{9C0F303F-D838-4427-BCFA-E4A02D9E1A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3354" y="365125"/>
            <a:ext cx="928155" cy="4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9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69FC69FD-BE59-43DB-B07D-A3FEB3BA95CE}"/>
                  </a:ext>
                </a:extLst>
              </p14:cNvPr>
              <p14:cNvContentPartPr/>
              <p14:nvPr userDrawn="1"/>
            </p14:nvContentPartPr>
            <p14:xfrm>
              <a:off x="1227019" y="4483115"/>
              <a:ext cx="3240" cy="108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69FC69FD-BE59-43DB-B07D-A3FEB3BA95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8919" y="4474115"/>
                <a:ext cx="19116" cy="187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icture Placeholder 38">
            <a:extLst>
              <a:ext uri="{FF2B5EF4-FFF2-40B4-BE49-F238E27FC236}">
                <a16:creationId xmlns:a16="http://schemas.microsoft.com/office/drawing/2014/main" id="{6DD2C0E4-F7E2-4A6F-98E1-2C9FCDAF6C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68444" y="168442"/>
            <a:ext cx="4881549" cy="650908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CB8538-0AF7-49C5-B51F-6725FEC0A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989" y="661011"/>
            <a:ext cx="4881549" cy="1600200"/>
          </a:xfrm>
        </p:spPr>
        <p:txBody>
          <a:bodyPr anchor="b">
            <a:normAutofit/>
          </a:bodyPr>
          <a:lstStyle>
            <a:lvl1pPr>
              <a:defRPr sz="3600"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4520F3E-0C5D-485E-BBAF-983E7B835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3989" y="2511846"/>
            <a:ext cx="5737283" cy="371268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8651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62C5ABC-1B2C-ED40-851B-EEB32B04E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7198" y="823588"/>
            <a:ext cx="4732866" cy="1332040"/>
          </a:xfrm>
        </p:spPr>
        <p:txBody>
          <a:bodyPr anchor="b">
            <a:noAutofit/>
          </a:bodyPr>
          <a:lstStyle>
            <a:lvl1pPr marL="0" indent="0" algn="l">
              <a:buNone/>
              <a:defRPr kumimoji="0" lang="en-US" sz="10300" b="1" i="0" u="none" strike="noStrike" kern="1200" cap="none" spc="-15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Arial Black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ts val="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99%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5E39066-EB26-EA4B-8FB1-E89C41A91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7196" y="2889277"/>
            <a:ext cx="3686175" cy="34766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buNone/>
              <a:defRPr lang="en-US" sz="1000" b="0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D9EA4BB2-5A5C-D64C-86A8-F5AB98D12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7197" y="2155628"/>
            <a:ext cx="3686174" cy="75250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600" b="0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1C9EEC4-6AE7-4A49-BA90-BD69F8E36C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7196" y="3478399"/>
            <a:ext cx="4732867" cy="1332040"/>
          </a:xfrm>
        </p:spPr>
        <p:txBody>
          <a:bodyPr anchor="b">
            <a:noAutofit/>
          </a:bodyPr>
          <a:lstStyle>
            <a:lvl1pPr marL="0" indent="0" algn="l">
              <a:buNone/>
              <a:defRPr kumimoji="0" lang="en-US" sz="10300" b="1" i="0" u="none" strike="noStrike" kern="1200" cap="none" spc="-15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Arial Black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ts val="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99%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09D73D2-5294-3C4E-BCAD-F2A7111363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97195" y="5544088"/>
            <a:ext cx="3686175" cy="34766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buNone/>
              <a:defRPr lang="en-US" sz="1000" b="0" i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7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59B0604-63C5-E24F-B330-264C87771C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97196" y="4810439"/>
            <a:ext cx="3686174" cy="75250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600" b="0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69FC69FD-BE59-43DB-B07D-A3FEB3BA95CE}"/>
                  </a:ext>
                </a:extLst>
              </p14:cNvPr>
              <p14:cNvContentPartPr/>
              <p14:nvPr userDrawn="1"/>
            </p14:nvContentPartPr>
            <p14:xfrm>
              <a:off x="1227019" y="4483115"/>
              <a:ext cx="3240" cy="108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69FC69FD-BE59-43DB-B07D-A3FEB3BA95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8919" y="4474115"/>
                <a:ext cx="19116" cy="187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icture Placeholder 38">
            <a:extLst>
              <a:ext uri="{FF2B5EF4-FFF2-40B4-BE49-F238E27FC236}">
                <a16:creationId xmlns:a16="http://schemas.microsoft.com/office/drawing/2014/main" id="{6DD2C0E4-F7E2-4A6F-98E1-2C9FCDAF6C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68444" y="168442"/>
            <a:ext cx="4881549" cy="650908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7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F04D-FDE0-5345-A686-F56CF7D0B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Century Gothic" panose="020B0502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46F75-185D-3240-94CA-53592AEA6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B6B9F-950E-5546-AF67-32F9EC35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fld id="{98CD7B12-4488-2647-9C88-0B8F99AB2524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DC33B-3B69-AC48-B349-9918FDF3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BA17-F8DE-3D48-A6F2-ACAC8670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fld id="{93AEF069-1642-A24E-999F-2E052DC6C58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4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D2BCB-EAA4-5F42-AA26-7E3C6D8D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CD9DE-1099-6D40-8F83-148C535EE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53E36-5458-DE4F-BDDC-98BC44306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1761"/>
            <a:ext cx="5157787" cy="351790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AD8B7-CC79-8D42-BA2B-F47648CD7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178D20-CCE6-D242-BA51-2F125C4B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fld id="{98CD7B12-4488-2647-9C88-0B8F99AB2524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52CF0-3B0B-F346-9DA4-D79E80E6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36094-C5D3-4E4D-882B-D4D42235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fld id="{93AEF069-1642-A24E-999F-2E052DC6C58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7B2152-3EF0-4A08-B940-BAEF9ABC21F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7601" y="2671760"/>
            <a:ext cx="5157787" cy="351790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44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A379-FB50-7B4E-AF02-C52165AB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5C68F-6CBF-1B46-B232-4B3E7E72A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fld id="{98CD7B12-4488-2647-9C88-0B8F99AB2524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88E99-D7C2-244D-A712-2EDD9EC99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58594-4E31-A541-B096-39D2B1BF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fld id="{93AEF069-1642-A24E-999F-2E052DC6C58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F7A002-52A9-4BE7-B653-07D4546FF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25406"/>
            <a:ext cx="4591528" cy="364358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2231698-1A12-4D7B-8435-3624B40E697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857636" y="2225406"/>
            <a:ext cx="4591528" cy="364358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97378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em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7731A2-A446-164A-AB9E-017E25567953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Century Gothic" panose="020B0502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87278F0C-4354-4F59-978B-24A8DFBEA551}"/>
              </a:ext>
            </a:extLst>
          </p:cNvPr>
          <p:cNvSpPr/>
          <p:nvPr userDrawn="1"/>
        </p:nvSpPr>
        <p:spPr>
          <a:xfrm>
            <a:off x="65988" y="75414"/>
            <a:ext cx="12038028" cy="6702458"/>
          </a:xfrm>
          <a:prstGeom prst="rect">
            <a:avLst/>
          </a:prstGeom>
          <a:noFill/>
          <a:ln w="168275" cmpd="sng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4137690" y="118645"/>
                          <a:pt x="7294484" y="116012"/>
                          <a:pt x="12192000" y="0"/>
                        </a:cubicBezTo>
                        <a:cubicBezTo>
                          <a:pt x="12059118" y="1167935"/>
                          <a:pt x="12276951" y="5720177"/>
                          <a:pt x="12192000" y="6858000"/>
                        </a:cubicBezTo>
                        <a:cubicBezTo>
                          <a:pt x="10871685" y="6992600"/>
                          <a:pt x="5389075" y="6700804"/>
                          <a:pt x="0" y="6858000"/>
                        </a:cubicBezTo>
                        <a:cubicBezTo>
                          <a:pt x="-20187" y="5183322"/>
                          <a:pt x="-152480" y="8571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4C9630D2-B59D-4E7D-A199-E1740B2ED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967" y="2888101"/>
            <a:ext cx="2156109" cy="10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ro content slide, only text_Dar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AA878B-AF5F-8E44-BD65-ACA2BBE4022B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02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56DF4C16-04BF-4AC0-8140-15F12A3FE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6010" y="2871621"/>
            <a:ext cx="2175326" cy="11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bodycopy and media_Medi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950505" cy="6858000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7B0507CE-E3FC-FE41-B976-D372D1C6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68" y="1580222"/>
            <a:ext cx="6145414" cy="2143483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4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B25067F-FA79-A444-A1C1-C987BDB2B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8267" y="4147079"/>
            <a:ext cx="3686175" cy="34318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US" sz="1400" b="1" i="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7D82412-8795-4D4C-961D-A34647FFA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48267" y="4469480"/>
            <a:ext cx="3686175" cy="28523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900" b="1" i="0" kern="120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13A056DE-A73E-874C-9EE0-B6B60ADD3A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48267" y="4754713"/>
            <a:ext cx="4950505" cy="148211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050" b="0" i="0" u="none" strike="noStrike" kern="1200" dirty="0">
                <a:solidFill>
                  <a:srgbClr val="02203C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0" y="0"/>
            <a:ext cx="4763387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190462" y="995680"/>
            <a:ext cx="3372293" cy="776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3D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294F4823-EECF-410D-B263-C0537E70A62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90462" y="2069993"/>
            <a:ext cx="5002617" cy="30159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20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37101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C8E871A-311E-3E42-BC68-6DF2F6E9520D}"/>
              </a:ext>
            </a:extLst>
          </p:cNvPr>
          <p:cNvSpPr/>
          <p:nvPr userDrawn="1"/>
        </p:nvSpPr>
        <p:spPr>
          <a:xfrm>
            <a:off x="152400" y="152400"/>
            <a:ext cx="3108959" cy="651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F65E4-6429-F74A-B008-D2E59C00E8E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2400" y="152400"/>
            <a:ext cx="3108959" cy="6515099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E099782-3302-C54F-A257-5A45E7EB74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4572997"/>
            <a:ext cx="2744553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4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278F2EF-1587-EB47-88DD-9C41F0887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5647110"/>
            <a:ext cx="274455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90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2AEADF11-6835-C542-AB2C-0D35BEFD26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2" y="5954713"/>
            <a:ext cx="2744553" cy="5700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4CD968-0FAC-CB43-80F2-96CAE171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1" y="395503"/>
            <a:ext cx="2672574" cy="58423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>
                <a:solidFill>
                  <a:schemeClr val="bg1"/>
                </a:solidFill>
              </a:rPr>
              <a:t>Klik for at redigere titeltypografien i masteren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2_Blåt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2214C71-A8B2-164D-A24A-F120F9A4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99" y="2291737"/>
            <a:ext cx="9174386" cy="1478985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4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D7C5A504-C516-4343-98F8-90D74D4D11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7198" y="3777456"/>
            <a:ext cx="5576887" cy="213367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6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F5586566-08AB-AA4B-9DDB-3BC6EC2E00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7198" y="1714953"/>
            <a:ext cx="5576887" cy="570050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3F0E5-B015-D04E-9957-9B514092CC37}"/>
              </a:ext>
            </a:extLst>
          </p:cNvPr>
          <p:cNvSpPr/>
          <p:nvPr userDrawn="1"/>
        </p:nvSpPr>
        <p:spPr>
          <a:xfrm>
            <a:off x="65988" y="75414"/>
            <a:ext cx="12038028" cy="6702458"/>
          </a:xfrm>
          <a:prstGeom prst="rect">
            <a:avLst/>
          </a:prstGeom>
          <a:noFill/>
          <a:ln w="168275" cmpd="sng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4137690" y="118645"/>
                          <a:pt x="7294484" y="116012"/>
                          <a:pt x="12192000" y="0"/>
                        </a:cubicBezTo>
                        <a:cubicBezTo>
                          <a:pt x="12059118" y="1167935"/>
                          <a:pt x="12276951" y="5720177"/>
                          <a:pt x="12192000" y="6858000"/>
                        </a:cubicBezTo>
                        <a:cubicBezTo>
                          <a:pt x="10871685" y="6992600"/>
                          <a:pt x="5389075" y="6700804"/>
                          <a:pt x="0" y="6858000"/>
                        </a:cubicBezTo>
                        <a:cubicBezTo>
                          <a:pt x="-20187" y="5183322"/>
                          <a:pt x="-152480" y="8571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41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of point 3-4 with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FE0F30C-5EA9-2D46-B80A-1F665B6F34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9534" y="4574056"/>
            <a:ext cx="11840066" cy="2086510"/>
          </a:xfrm>
        </p:spPr>
        <p:txBody>
          <a:bodyPr anchor="b"/>
          <a:lstStyle>
            <a:lvl1pPr marL="0" indent="0" algn="l">
              <a:buNone/>
              <a:defRPr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7B0A08A-78CB-A04A-AF6E-D227A7E724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50" y="2842376"/>
            <a:ext cx="2120148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F9BF4A8C-0BE5-DE47-8DDD-ACA3F81F0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551" y="3816880"/>
            <a:ext cx="2119814" cy="62763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9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GB" sz="900" dirty="0"/>
              <a:t>Click to edit Master text styles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C30D30E6-6A81-9442-BAF0-DADA8CDE5F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2428" y="2842376"/>
            <a:ext cx="2120148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5D8DD-AB09-AE49-98D2-66F0564B42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7310" y="3054841"/>
            <a:ext cx="2119500" cy="7620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5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8BC87B77-3454-4549-B164-F16CA8B9F1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22429" y="3830491"/>
            <a:ext cx="2119814" cy="62763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9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GB" sz="900" dirty="0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0BEF309-51A4-404B-897F-560B1DC80F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23188" y="3068452"/>
            <a:ext cx="2119500" cy="7620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5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CCF24E64-4E68-484A-BE2F-382797AF49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08306" y="2842376"/>
            <a:ext cx="2120148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71" name="Text Placeholder 29">
            <a:extLst>
              <a:ext uri="{FF2B5EF4-FFF2-40B4-BE49-F238E27FC236}">
                <a16:creationId xmlns:a16="http://schemas.microsoft.com/office/drawing/2014/main" id="{FEAF433D-086F-FA42-BAC9-F36761D9BA9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08307" y="3816880"/>
            <a:ext cx="2119814" cy="62763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9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GB" sz="900" dirty="0"/>
              <a:t>Click to edit Master text styles</a:t>
            </a: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E9EC3CA0-BF4E-B649-9901-8E3180FE92A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94184" y="2842376"/>
            <a:ext cx="2120148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5D98B1F8-C528-1E43-8434-D4FEB41F59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9066" y="3054841"/>
            <a:ext cx="2119500" cy="7620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5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02393B85-E7FE-6545-8FC5-1F0E37C947D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94185" y="3830491"/>
            <a:ext cx="2119814" cy="62763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9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GB" sz="900" dirty="0"/>
              <a:t>Click to edit Master text styles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D0950DD2-2EA9-A948-8A42-7056F40003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94944" y="3068452"/>
            <a:ext cx="2119500" cy="7620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5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76" name="Title 14">
            <a:extLst>
              <a:ext uri="{FF2B5EF4-FFF2-40B4-BE49-F238E27FC236}">
                <a16:creationId xmlns:a16="http://schemas.microsoft.com/office/drawing/2014/main" id="{23EA87D5-12B2-A74F-8F4A-E50C6A75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1" y="970627"/>
            <a:ext cx="9174386" cy="924162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4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7" name="Text Placeholder 40">
            <a:extLst>
              <a:ext uri="{FF2B5EF4-FFF2-40B4-BE49-F238E27FC236}">
                <a16:creationId xmlns:a16="http://schemas.microsoft.com/office/drawing/2014/main" id="{E72FD118-5871-6548-AA46-22997DB4E7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550" y="393842"/>
            <a:ext cx="5576887" cy="570050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2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A68374C5-CBEB-CA41-BBDF-CE397D0A0C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880062" y="2842376"/>
            <a:ext cx="2120148" cy="212046"/>
          </a:xfrm>
        </p:spPr>
        <p:txBody>
          <a:bodyPr anchor="b">
            <a:noAutofit/>
          </a:bodyPr>
          <a:lstStyle>
            <a:lvl1pPr marL="0" indent="0">
              <a:buNone/>
              <a:defRPr kumimoji="0" lang="en-US" sz="9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ourier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85" name="Text Placeholder 29">
            <a:extLst>
              <a:ext uri="{FF2B5EF4-FFF2-40B4-BE49-F238E27FC236}">
                <a16:creationId xmlns:a16="http://schemas.microsoft.com/office/drawing/2014/main" id="{7AFE72FB-3B75-A44E-B0A4-3379E84518C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880063" y="3830491"/>
            <a:ext cx="2119814" cy="62763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9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en-GB" sz="900" dirty="0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FEDF1266-48E8-3F4E-80A7-E3CF7042F6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80822" y="3068452"/>
            <a:ext cx="2119500" cy="7620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54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7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L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C8E871A-311E-3E42-BC68-6DF2F6E9520D}"/>
              </a:ext>
            </a:extLst>
          </p:cNvPr>
          <p:cNvSpPr/>
          <p:nvPr userDrawn="1"/>
        </p:nvSpPr>
        <p:spPr>
          <a:xfrm>
            <a:off x="152400" y="152400"/>
            <a:ext cx="5151002" cy="651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634DDC4-8614-E846-B09A-FE30D3D9D25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2400" y="152400"/>
            <a:ext cx="5151002" cy="65151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E099782-3302-C54F-A257-5A45E7EB74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4487756"/>
            <a:ext cx="3686175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4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278F2EF-1587-EB47-88DD-9C41F0887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5561869"/>
            <a:ext cx="3686175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90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2AEADF11-6835-C542-AB2C-0D35BEFD26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2" y="5869472"/>
            <a:ext cx="3686175" cy="5700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4CD968-0FAC-CB43-80F2-96CAE171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0" y="833739"/>
            <a:ext cx="4606571" cy="58423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>
                <a:solidFill>
                  <a:schemeClr val="bg1"/>
                </a:solidFill>
              </a:rPr>
              <a:t>Klik for at redigere titeltypografien i masteren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A27BAE4-D881-4F29-9889-36710351D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50804" y="1299990"/>
            <a:ext cx="4719927" cy="465472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84791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C8E871A-311E-3E42-BC68-6DF2F6E9520D}"/>
              </a:ext>
            </a:extLst>
          </p:cNvPr>
          <p:cNvSpPr/>
          <p:nvPr userDrawn="1"/>
        </p:nvSpPr>
        <p:spPr>
          <a:xfrm>
            <a:off x="152400" y="152400"/>
            <a:ext cx="3108959" cy="651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F65E4-6429-F74A-B008-D2E59C00E8E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2400" y="152400"/>
            <a:ext cx="3108959" cy="6515099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E099782-3302-C54F-A257-5A45E7EB74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4572997"/>
            <a:ext cx="2744553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4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278F2EF-1587-EB47-88DD-9C41F0887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5647110"/>
            <a:ext cx="274455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90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2AEADF11-6835-C542-AB2C-0D35BEFD26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2" y="5954713"/>
            <a:ext cx="2744553" cy="5700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4CD968-0FAC-CB43-80F2-96CAE171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1" y="395503"/>
            <a:ext cx="2672574" cy="58423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>
                <a:solidFill>
                  <a:schemeClr val="bg1"/>
                </a:solidFill>
              </a:rPr>
              <a:t>Klik for at redigere titeltypografien i masteren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389C02-1CBC-4309-B0C9-CB47B4569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3795" y="1299990"/>
            <a:ext cx="6861004" cy="465472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9148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fortegn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C8E871A-311E-3E42-BC68-6DF2F6E9520D}"/>
              </a:ext>
            </a:extLst>
          </p:cNvPr>
          <p:cNvSpPr/>
          <p:nvPr userDrawn="1"/>
        </p:nvSpPr>
        <p:spPr>
          <a:xfrm>
            <a:off x="152400" y="152400"/>
            <a:ext cx="3108959" cy="651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F65E4-6429-F74A-B008-D2E59C00E8E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2400" y="152400"/>
            <a:ext cx="3108959" cy="6515099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E099782-3302-C54F-A257-5A45E7EB74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512" y="2174247"/>
            <a:ext cx="2744553" cy="1074113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600" b="1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278F2EF-1587-EB47-88DD-9C41F08877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512" y="3248360"/>
            <a:ext cx="2744553" cy="2701610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0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2AEADF11-6835-C542-AB2C-0D35BEFD26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512" y="5954713"/>
            <a:ext cx="2744553" cy="5700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4CD968-0FAC-CB43-80F2-96CAE171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1" y="579088"/>
            <a:ext cx="2672574" cy="58423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>
                <a:solidFill>
                  <a:schemeClr val="bg1"/>
                </a:solidFill>
              </a:rPr>
              <a:t>Klik for at redigere titeltypografien i masteren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0EB8169-2836-4BC5-A5B3-7D749B88C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3795" y="1299990"/>
            <a:ext cx="6861004" cy="465472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7039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_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7731A2-A446-164A-AB9E-017E25567953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02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F4DAD7-A34B-664F-BB0A-F2584DEAE3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63680" y="0"/>
            <a:ext cx="12514706" cy="6858001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image</a:t>
            </a:r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47B551C-5875-2440-9AB8-E9D8B8CD5B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6164" y="5949970"/>
            <a:ext cx="5576887" cy="570050"/>
          </a:xfr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buNone/>
              <a:defRPr lang="en-GB" sz="18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2214C71-A8B2-164D-A24A-F120F9A4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33" y="1580222"/>
            <a:ext cx="11594539" cy="1330103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ts val="7000"/>
              </a:lnSpc>
              <a:defRPr lang="en-US" sz="6000" b="1" i="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B931718-E1A7-C743-AC86-41F63AC29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119" y="5647110"/>
            <a:ext cx="3686175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1050" b="0" i="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8714B28C-B514-404C-B399-F335AA12C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333" y="5954713"/>
            <a:ext cx="5436066" cy="570050"/>
          </a:xfrm>
        </p:spPr>
        <p:txBody>
          <a:bodyPr anchor="b">
            <a:normAutofit/>
          </a:bodyPr>
          <a:lstStyle>
            <a:lvl1pPr marL="0" indent="0">
              <a:buNone/>
              <a:defRPr sz="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D7C5A504-C516-4343-98F8-90D74D4D11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333" y="3655235"/>
            <a:ext cx="5576887" cy="1291081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20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F5586566-08AB-AA4B-9DDB-3BC6EC2E00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33" y="3041069"/>
            <a:ext cx="5576887" cy="570050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2000" b="0" i="0" kern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Full name</a:t>
            </a: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24F046-482A-5F42-BAF3-0765197B89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1110" y="371227"/>
            <a:ext cx="918491" cy="4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9" grpId="0"/>
      <p:bldP spid="15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_6 pers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674AF2FA-4907-5C47-8726-1C282EB12B4A}"/>
              </a:ext>
            </a:extLst>
          </p:cNvPr>
          <p:cNvSpPr/>
          <p:nvPr userDrawn="1"/>
        </p:nvSpPr>
        <p:spPr>
          <a:xfrm>
            <a:off x="-163680" y="0"/>
            <a:ext cx="1251470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Century Gothic" panose="020B0502020202020204" pitchFamily="34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27B2D31-1F75-C146-BE9A-CDC7A38F72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8108" y="3524621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286CDB8E-984A-7548-9400-AA342C4432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8108" y="3861437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6" name="Text Placeholder 40">
            <a:extLst>
              <a:ext uri="{FF2B5EF4-FFF2-40B4-BE49-F238E27FC236}">
                <a16:creationId xmlns:a16="http://schemas.microsoft.com/office/drawing/2014/main" id="{E84870BA-35A2-334B-8C03-B9C53DD534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58108" y="4268800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CC5DD1DA-BD73-104A-A0E2-8D72275D9E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8108" y="4833122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D2317401-1D9C-964D-90E5-AFF0D40AC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8108" y="5169938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F51252D8-090D-4E4D-AFB0-147DC1BC58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58108" y="5577301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144CDA5-9C2E-B743-94EC-FDEABDE169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21156" y="3502117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8F9D516C-2DC5-3C4F-9793-E3640F1D21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21156" y="3838933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C6C19C9-9C65-2844-857D-FA31B9D450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1156" y="4246296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456CB993-3FA3-8948-BC39-BA8DD26470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19098" y="3502117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255E4147-6CE5-F24C-89F0-B3AF9FB7F2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21156" y="4810618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58AE7AA4-2CC9-D04D-AA5E-D5D11EED3F4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21156" y="5147434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7E06EBFB-0C4E-CC4A-915C-B1A9199932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21156" y="5554797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F2E0EEEE-29AB-E949-A1AD-9C2D34EAC9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47149" y="3479613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D4100252-0F78-C349-AF02-D4A2A942C9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7149" y="3816429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F12D550C-0B24-B14C-836D-D917F266660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47149" y="4223792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2A4B31AC-8C16-F84E-A33A-55007638BB1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47149" y="4788114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2CFA175C-3C65-9C4E-81CA-FFE036E357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47149" y="5124930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CE51AD78-700F-8E42-93DB-664A3623370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47149" y="5532293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5E320FD1-B50E-D745-B28D-9E98716CCF1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82147" y="3502116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BE627B71-6238-5845-9E28-132446DBB5F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14988" y="4788114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DBD36DA1-F19B-7949-8018-CC053F4476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82146" y="4765609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B9CD751B-D6BB-6B42-A4D4-8AF56AF7506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345193" y="3478397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6B8E9C30-C108-724C-922E-753B3792629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45193" y="4743105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4" name="Title 14">
            <a:extLst>
              <a:ext uri="{FF2B5EF4-FFF2-40B4-BE49-F238E27FC236}">
                <a16:creationId xmlns:a16="http://schemas.microsoft.com/office/drawing/2014/main" id="{1F5D29F1-20FD-5543-93E2-13B3CCE0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33" y="732547"/>
            <a:ext cx="11485359" cy="1661100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ts val="7000"/>
              </a:lnSpc>
              <a:defRPr lang="en-US" sz="88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7BE42D3A-E692-2D4B-83B8-D06F391DF00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9333" y="2869052"/>
            <a:ext cx="5576887" cy="63306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6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E0F3ED7B-752A-D849-8A17-905A0774282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9333" y="2393648"/>
            <a:ext cx="5576887" cy="487897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24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1" name="Billede 30" descr="Et billede, der indeholder udendørs, skilt, sidder, trafik&#10;&#10;Automatisk genereret beskrivelse">
            <a:extLst>
              <a:ext uri="{FF2B5EF4-FFF2-40B4-BE49-F238E27FC236}">
                <a16:creationId xmlns:a16="http://schemas.microsoft.com/office/drawing/2014/main" id="{BFCC7274-065C-4E61-8E3C-74031AD1E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3354" y="365125"/>
            <a:ext cx="928155" cy="4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4" grpId="0"/>
      <p:bldP spid="6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_12 pers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27B2D31-1F75-C146-BE9A-CDC7A38F72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8108" y="1583389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286CDB8E-984A-7548-9400-AA342C4432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8108" y="1920205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6" name="Text Placeholder 40">
            <a:extLst>
              <a:ext uri="{FF2B5EF4-FFF2-40B4-BE49-F238E27FC236}">
                <a16:creationId xmlns:a16="http://schemas.microsoft.com/office/drawing/2014/main" id="{E84870BA-35A2-334B-8C03-B9C53DD534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58108" y="2327568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CC5DD1DA-BD73-104A-A0E2-8D72275D9E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8108" y="2891890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D2317401-1D9C-964D-90E5-AFF0D40AC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8108" y="3228706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F51252D8-090D-4E4D-AFB0-147DC1BC58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58108" y="3636069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144CDA5-9C2E-B743-94EC-FDEABDE169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21156" y="1560885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8F9D516C-2DC5-3C4F-9793-E3640F1D21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21156" y="1897701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C6C19C9-9C65-2844-857D-FA31B9D450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1156" y="2305064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456CB993-3FA3-8948-BC39-BA8DD26470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19098" y="1560885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255E4147-6CE5-F24C-89F0-B3AF9FB7F2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21156" y="2869386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58AE7AA4-2CC9-D04D-AA5E-D5D11EED3F4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21156" y="3206202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7E06EBFB-0C4E-CC4A-915C-B1A9199932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21156" y="3613565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F2E0EEEE-29AB-E949-A1AD-9C2D34EAC9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47149" y="1538381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D4100252-0F78-C349-AF02-D4A2A942C9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7149" y="1875197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F12D550C-0B24-B14C-836D-D917F266660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47149" y="2282560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2A4B31AC-8C16-F84E-A33A-55007638BB1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47149" y="2846882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2CFA175C-3C65-9C4E-81CA-FFE036E357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47149" y="3183698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CE51AD78-700F-8E42-93DB-664A3623370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47149" y="3591061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5E320FD1-B50E-D745-B28D-9E98716CCF1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82147" y="1560884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BE627B71-6238-5845-9E28-132446DBB5F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14988" y="2846882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DBD36DA1-F19B-7949-8018-CC053F4476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82146" y="2824377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B9CD751B-D6BB-6B42-A4D4-8AF56AF7506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345193" y="1537165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6B8E9C30-C108-724C-922E-753B3792629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45193" y="2801873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64" name="Title 14">
            <a:extLst>
              <a:ext uri="{FF2B5EF4-FFF2-40B4-BE49-F238E27FC236}">
                <a16:creationId xmlns:a16="http://schemas.microsoft.com/office/drawing/2014/main" id="{1F5D29F1-20FD-5543-93E2-13B3CCE0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69" y="811"/>
            <a:ext cx="11594539" cy="865635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ts val="7000"/>
              </a:lnSpc>
              <a:defRPr lang="en-US" sz="32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E0F3ED7B-752A-D849-8A17-905A077428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3469" y="882248"/>
            <a:ext cx="5576887" cy="3646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16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Subheadline</a:t>
            </a:r>
            <a:endParaRPr lang="en-GB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C295B3CE-1CED-0645-89A2-749DC3DF82E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58108" y="4158024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1C0205A2-A100-A94A-BB9B-798549B5CF0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58108" y="4494840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C28E22AC-C569-4749-9B51-20CD23E12F3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358108" y="4902203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1F2A4F57-3497-6C49-B6C6-12480EC9283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58108" y="5466525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EBDBB40F-5867-0344-B1DE-A5A3E3DD82B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58108" y="5803341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6FB75813-704D-184C-887C-F70AFF4B053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358108" y="6210704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D4F6649B-8422-2C4B-B714-E291438B678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321156" y="4135520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328DD0F1-A1A6-224D-B40F-564126AC2FA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321156" y="4472336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8" name="Text Placeholder 40">
            <a:extLst>
              <a:ext uri="{FF2B5EF4-FFF2-40B4-BE49-F238E27FC236}">
                <a16:creationId xmlns:a16="http://schemas.microsoft.com/office/drawing/2014/main" id="{FEAD6EC9-98F8-774F-B527-580877FD566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321156" y="4879699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9" name="Picture Placeholder 7">
            <a:extLst>
              <a:ext uri="{FF2B5EF4-FFF2-40B4-BE49-F238E27FC236}">
                <a16:creationId xmlns:a16="http://schemas.microsoft.com/office/drawing/2014/main" id="{49B80431-02EC-9140-BB21-2024B15A454C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9098" y="4135520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E65CBC16-DE3A-184E-99F0-B0732F2252A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321156" y="5444021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1" name="Text Placeholder 35">
            <a:extLst>
              <a:ext uri="{FF2B5EF4-FFF2-40B4-BE49-F238E27FC236}">
                <a16:creationId xmlns:a16="http://schemas.microsoft.com/office/drawing/2014/main" id="{7018841B-1C0B-AF4C-B42B-0128485E71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321156" y="5780837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2" name="Text Placeholder 40">
            <a:extLst>
              <a:ext uri="{FF2B5EF4-FFF2-40B4-BE49-F238E27FC236}">
                <a16:creationId xmlns:a16="http://schemas.microsoft.com/office/drawing/2014/main" id="{EDB7289B-2400-4B4E-A679-AD6D33D0BE3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321156" y="6188200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5C1EC732-391F-2048-805B-4B1B259BF42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247149" y="4113016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4" name="Text Placeholder 35">
            <a:extLst>
              <a:ext uri="{FF2B5EF4-FFF2-40B4-BE49-F238E27FC236}">
                <a16:creationId xmlns:a16="http://schemas.microsoft.com/office/drawing/2014/main" id="{93744699-9452-7E48-BA74-B39BF2AFDE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247149" y="4449832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5" name="Text Placeholder 40">
            <a:extLst>
              <a:ext uri="{FF2B5EF4-FFF2-40B4-BE49-F238E27FC236}">
                <a16:creationId xmlns:a16="http://schemas.microsoft.com/office/drawing/2014/main" id="{02482E38-BB04-EF44-99B2-CB7A8054D69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247149" y="4857195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7FF45E42-4E34-3D4B-9211-941B9F5C80C7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247149" y="5421517"/>
            <a:ext cx="2881383" cy="34940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buNone/>
              <a:def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buNone/>
              <a:defRPr lang="en-US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buNone/>
              <a:defRPr 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57F25574-E257-3044-8298-C45FA691454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247149" y="5758333"/>
            <a:ext cx="2881383" cy="40039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GB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68DCA74B-B9A6-8443-8A27-48D634185CF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247149" y="6165696"/>
            <a:ext cx="2881383" cy="346829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buNone/>
              <a:defRPr lang="en-GB" sz="9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9" name="Picture Placeholder 7">
            <a:extLst>
              <a:ext uri="{FF2B5EF4-FFF2-40B4-BE49-F238E27FC236}">
                <a16:creationId xmlns:a16="http://schemas.microsoft.com/office/drawing/2014/main" id="{D8BA4D76-F1E6-1740-BD3C-148E1B9FC20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382147" y="4135519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80" name="Picture Placeholder 7">
            <a:extLst>
              <a:ext uri="{FF2B5EF4-FFF2-40B4-BE49-F238E27FC236}">
                <a16:creationId xmlns:a16="http://schemas.microsoft.com/office/drawing/2014/main" id="{3E38029A-9D6E-C948-9FAA-2CFBD2144F7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14988" y="5421517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81" name="Picture Placeholder 7">
            <a:extLst>
              <a:ext uri="{FF2B5EF4-FFF2-40B4-BE49-F238E27FC236}">
                <a16:creationId xmlns:a16="http://schemas.microsoft.com/office/drawing/2014/main" id="{C66781C7-13A3-A948-9B9E-410B64A33B5E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82146" y="5399012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82" name="Picture Placeholder 7">
            <a:extLst>
              <a:ext uri="{FF2B5EF4-FFF2-40B4-BE49-F238E27FC236}">
                <a16:creationId xmlns:a16="http://schemas.microsoft.com/office/drawing/2014/main" id="{17C28800-3C5A-2147-A26B-830307B01664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8345193" y="4111800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  <p:sp>
        <p:nvSpPr>
          <p:cNvPr id="83" name="Picture Placeholder 7">
            <a:extLst>
              <a:ext uri="{FF2B5EF4-FFF2-40B4-BE49-F238E27FC236}">
                <a16:creationId xmlns:a16="http://schemas.microsoft.com/office/drawing/2014/main" id="{74E661F4-0C18-CD4F-B71B-E10A20FA76A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345193" y="5376508"/>
            <a:ext cx="796355" cy="1136017"/>
          </a:xfrm>
          <a:custGeom>
            <a:avLst/>
            <a:gdLst>
              <a:gd name="connsiteX0" fmla="*/ 0 w 795950"/>
              <a:gd name="connsiteY0" fmla="*/ 132658 h 1136017"/>
              <a:gd name="connsiteX1" fmla="*/ 132658 w 795950"/>
              <a:gd name="connsiteY1" fmla="*/ 0 h 1136017"/>
              <a:gd name="connsiteX2" fmla="*/ 663292 w 795950"/>
              <a:gd name="connsiteY2" fmla="*/ 0 h 1136017"/>
              <a:gd name="connsiteX3" fmla="*/ 795950 w 795950"/>
              <a:gd name="connsiteY3" fmla="*/ 132658 h 1136017"/>
              <a:gd name="connsiteX4" fmla="*/ 795950 w 795950"/>
              <a:gd name="connsiteY4" fmla="*/ 1003359 h 1136017"/>
              <a:gd name="connsiteX5" fmla="*/ 663292 w 795950"/>
              <a:gd name="connsiteY5" fmla="*/ 1136017 h 1136017"/>
              <a:gd name="connsiteX6" fmla="*/ 132658 w 795950"/>
              <a:gd name="connsiteY6" fmla="*/ 1136017 h 1136017"/>
              <a:gd name="connsiteX7" fmla="*/ 0 w 795950"/>
              <a:gd name="connsiteY7" fmla="*/ 1003359 h 1136017"/>
              <a:gd name="connsiteX8" fmla="*/ 0 w 795950"/>
              <a:gd name="connsiteY8" fmla="*/ 132658 h 1136017"/>
              <a:gd name="connsiteX0" fmla="*/ 0 w 802129"/>
              <a:gd name="connsiteY0" fmla="*/ 132658 h 1138782"/>
              <a:gd name="connsiteX1" fmla="*/ 132658 w 802129"/>
              <a:gd name="connsiteY1" fmla="*/ 0 h 1138782"/>
              <a:gd name="connsiteX2" fmla="*/ 663292 w 802129"/>
              <a:gd name="connsiteY2" fmla="*/ 0 h 1138782"/>
              <a:gd name="connsiteX3" fmla="*/ 795950 w 802129"/>
              <a:gd name="connsiteY3" fmla="*/ 132658 h 1138782"/>
              <a:gd name="connsiteX4" fmla="*/ 802129 w 802129"/>
              <a:gd name="connsiteY4" fmla="*/ 1083678 h 1138782"/>
              <a:gd name="connsiteX5" fmla="*/ 663292 w 802129"/>
              <a:gd name="connsiteY5" fmla="*/ 1136017 h 1138782"/>
              <a:gd name="connsiteX6" fmla="*/ 132658 w 802129"/>
              <a:gd name="connsiteY6" fmla="*/ 1136017 h 1138782"/>
              <a:gd name="connsiteX7" fmla="*/ 0 w 802129"/>
              <a:gd name="connsiteY7" fmla="*/ 1003359 h 1138782"/>
              <a:gd name="connsiteX8" fmla="*/ 0 w 802129"/>
              <a:gd name="connsiteY8" fmla="*/ 132658 h 1138782"/>
              <a:gd name="connsiteX0" fmla="*/ 0 w 802501"/>
              <a:gd name="connsiteY0" fmla="*/ 132658 h 1136017"/>
              <a:gd name="connsiteX1" fmla="*/ 132658 w 802501"/>
              <a:gd name="connsiteY1" fmla="*/ 0 h 1136017"/>
              <a:gd name="connsiteX2" fmla="*/ 663292 w 802501"/>
              <a:gd name="connsiteY2" fmla="*/ 0 h 1136017"/>
              <a:gd name="connsiteX3" fmla="*/ 795950 w 802501"/>
              <a:gd name="connsiteY3" fmla="*/ 132658 h 1136017"/>
              <a:gd name="connsiteX4" fmla="*/ 802129 w 802501"/>
              <a:gd name="connsiteY4" fmla="*/ 1083678 h 1136017"/>
              <a:gd name="connsiteX5" fmla="*/ 663292 w 802501"/>
              <a:gd name="connsiteY5" fmla="*/ 1136017 h 1136017"/>
              <a:gd name="connsiteX6" fmla="*/ 132658 w 802501"/>
              <a:gd name="connsiteY6" fmla="*/ 1136017 h 1136017"/>
              <a:gd name="connsiteX7" fmla="*/ 0 w 802501"/>
              <a:gd name="connsiteY7" fmla="*/ 1003359 h 1136017"/>
              <a:gd name="connsiteX8" fmla="*/ 0 w 802501"/>
              <a:gd name="connsiteY8" fmla="*/ 132658 h 1136017"/>
              <a:gd name="connsiteX0" fmla="*/ 0 w 796355"/>
              <a:gd name="connsiteY0" fmla="*/ 132658 h 1136017"/>
              <a:gd name="connsiteX1" fmla="*/ 132658 w 796355"/>
              <a:gd name="connsiteY1" fmla="*/ 0 h 1136017"/>
              <a:gd name="connsiteX2" fmla="*/ 663292 w 796355"/>
              <a:gd name="connsiteY2" fmla="*/ 0 h 1136017"/>
              <a:gd name="connsiteX3" fmla="*/ 795950 w 796355"/>
              <a:gd name="connsiteY3" fmla="*/ 132658 h 1136017"/>
              <a:gd name="connsiteX4" fmla="*/ 795951 w 796355"/>
              <a:gd name="connsiteY4" fmla="*/ 1133105 h 1136017"/>
              <a:gd name="connsiteX5" fmla="*/ 663292 w 796355"/>
              <a:gd name="connsiteY5" fmla="*/ 1136017 h 1136017"/>
              <a:gd name="connsiteX6" fmla="*/ 132658 w 796355"/>
              <a:gd name="connsiteY6" fmla="*/ 1136017 h 1136017"/>
              <a:gd name="connsiteX7" fmla="*/ 0 w 796355"/>
              <a:gd name="connsiteY7" fmla="*/ 1003359 h 1136017"/>
              <a:gd name="connsiteX8" fmla="*/ 0 w 796355"/>
              <a:gd name="connsiteY8" fmla="*/ 132658 h 113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55" h="1136017">
                <a:moveTo>
                  <a:pt x="0" y="132658"/>
                </a:moveTo>
                <a:cubicBezTo>
                  <a:pt x="0" y="59393"/>
                  <a:pt x="59393" y="0"/>
                  <a:pt x="132658" y="0"/>
                </a:cubicBezTo>
                <a:lnTo>
                  <a:pt x="663292" y="0"/>
                </a:lnTo>
                <a:cubicBezTo>
                  <a:pt x="736557" y="0"/>
                  <a:pt x="795950" y="59393"/>
                  <a:pt x="795950" y="132658"/>
                </a:cubicBezTo>
                <a:cubicBezTo>
                  <a:pt x="795950" y="422892"/>
                  <a:pt x="789773" y="1133981"/>
                  <a:pt x="795951" y="1133105"/>
                </a:cubicBezTo>
                <a:cubicBezTo>
                  <a:pt x="802129" y="1132229"/>
                  <a:pt x="736557" y="1136017"/>
                  <a:pt x="663292" y="1136017"/>
                </a:cubicBezTo>
                <a:lnTo>
                  <a:pt x="132658" y="1136017"/>
                </a:lnTo>
                <a:cubicBezTo>
                  <a:pt x="59393" y="1136017"/>
                  <a:pt x="0" y="1076624"/>
                  <a:pt x="0" y="1003359"/>
                </a:cubicBezTo>
                <a:lnTo>
                  <a:pt x="0" y="132658"/>
                </a:lnTo>
                <a:close/>
              </a:path>
            </a:pathLst>
          </a:custGeom>
        </p:spPr>
        <p:txBody>
          <a:bodyPr vert="horz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Insert portrait picture</a:t>
            </a:r>
          </a:p>
        </p:txBody>
      </p:sp>
    </p:spTree>
    <p:extLst>
      <p:ext uri="{BB962C8B-B14F-4D97-AF65-F5344CB8AC3E}">
        <p14:creationId xmlns:p14="http://schemas.microsoft.com/office/powerpoint/2010/main" val="4317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88AB3-4FA6-5D44-AEC6-115F72C1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37541-0D2A-7B44-8B17-33125AE5B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97193-BC3F-DC4E-8F0C-F72B96313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98CD7B12-4488-2647-9C88-0B8F99AB2524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7610E-D92D-0247-8BC2-9EF5BF1FB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B00D2-14C2-D64C-8B71-48ADB1D3D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93AEF069-1642-A24E-999F-2E052DC6C58F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Billede 9" descr="Et billede, der indeholder udendørs, skilt, sidder, trafik&#10;&#10;Automatisk genereret beskrivelse">
            <a:extLst>
              <a:ext uri="{FF2B5EF4-FFF2-40B4-BE49-F238E27FC236}">
                <a16:creationId xmlns:a16="http://schemas.microsoft.com/office/drawing/2014/main" id="{9AF69A85-7C47-415C-B92F-8740995CF40B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0853354" y="365125"/>
            <a:ext cx="928155" cy="4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6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47" r:id="rId2"/>
    <p:sldLayoutId id="2147483697" r:id="rId3"/>
    <p:sldLayoutId id="2147483683" r:id="rId4"/>
    <p:sldLayoutId id="2147483685" r:id="rId5"/>
    <p:sldLayoutId id="2147483684" r:id="rId6"/>
    <p:sldLayoutId id="2147483686" r:id="rId7"/>
    <p:sldLayoutId id="2147483687" r:id="rId8"/>
    <p:sldLayoutId id="2147483688" r:id="rId9"/>
    <p:sldLayoutId id="2147483689" r:id="rId10"/>
    <p:sldLayoutId id="2147483692" r:id="rId11"/>
    <p:sldLayoutId id="2147483748" r:id="rId12"/>
    <p:sldLayoutId id="2147483693" r:id="rId13"/>
    <p:sldLayoutId id="2147483694" r:id="rId14"/>
    <p:sldLayoutId id="2147483695" r:id="rId15"/>
    <p:sldLayoutId id="2147483696" r:id="rId16"/>
    <p:sldLayoutId id="2147483699" r:id="rId17"/>
    <p:sldLayoutId id="2147483700" r:id="rId18"/>
    <p:sldLayoutId id="2147483701" r:id="rId19"/>
    <p:sldLayoutId id="2147483702" r:id="rId20"/>
    <p:sldLayoutId id="2147483751" r:id="rId21"/>
    <p:sldLayoutId id="2147483649" r:id="rId22"/>
    <p:sldLayoutId id="2147483653" r:id="rId23"/>
    <p:sldLayoutId id="2147483654" r:id="rId24"/>
    <p:sldLayoutId id="2147483752" r:id="rId25"/>
    <p:sldLayoutId id="2147483750" r:id="rId26"/>
    <p:sldLayoutId id="2147483770" r:id="rId27"/>
    <p:sldLayoutId id="2147483771" r:id="rId28"/>
    <p:sldLayoutId id="2147483772" r:id="rId29"/>
    <p:sldLayoutId id="214748377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GB" sz="1000" b="1" i="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GB" sz="1000" b="0" i="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GB" sz="1000" b="0" i="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GB" sz="1000" b="0" i="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000" b="0" i="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o.org/committee/53882.html" TargetMode="Externa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hyperlink" Target="https://www.isotc292online.org/" TargetMode="External"/><Relationship Id="rId5" Type="http://schemas.openxmlformats.org/officeDocument/2006/relationships/hyperlink" Target="https://www.iso.org/committee/5259148.html" TargetMode="External"/><Relationship Id="rId4" Type="http://schemas.openxmlformats.org/officeDocument/2006/relationships/hyperlink" Target="https://www.iso.org/committee/629121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4" Type="http://schemas.openxmlformats.org/officeDocument/2006/relationships/hyperlink" Target="https://www.iso.org/committee/6266703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4" Type="http://schemas.openxmlformats.org/officeDocument/2006/relationships/hyperlink" Target="https://www.iso.org/committee/7203984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1.xml"/><Relationship Id="rId5" Type="http://schemas.openxmlformats.org/officeDocument/2006/relationships/hyperlink" Target="https://www.iso.org/committee/7203746.html" TargetMode="Externa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ds.dk/da/ydelser/kurser#t=ds-universet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hyperlink" Target="mailto:cvf@ds.dk" TargetMode="External"/><Relationship Id="rId5" Type="http://schemas.openxmlformats.org/officeDocument/2006/relationships/image" Target="../media/image38.svg"/><Relationship Id="rId10" Type="http://schemas.openxmlformats.org/officeDocument/2006/relationships/hyperlink" Target="mailto:Kahm@ds.dk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ahm@ds.d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vf@ds.d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o.org/committee/54808.html" TargetMode="Externa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hyperlink" Target="https://standards.cencenelec.eu/dyn/www/f?p=205:7:0::::FSP_ORG_ID:2878377&amp;cs=1584E5ACD38B787B7168B368988A37979" TargetMode="External"/><Relationship Id="rId5" Type="http://schemas.openxmlformats.org/officeDocument/2006/relationships/hyperlink" Target="https://www.iso.org/committee/8030847.html" TargetMode="External"/><Relationship Id="rId4" Type="http://schemas.openxmlformats.org/officeDocument/2006/relationships/hyperlink" Target="https://www.iso.org/committee/648607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B8C7E91B-A8C5-42E1-A7C5-64F9821E67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974154E-BF06-435C-9929-C6AF243AF2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C77955E-3039-42D7-8A08-F0D82788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33" y="3690977"/>
            <a:ext cx="11594539" cy="1330103"/>
          </a:xfrm>
        </p:spPr>
        <p:txBody>
          <a:bodyPr/>
          <a:lstStyle/>
          <a:p>
            <a:r>
              <a:rPr lang="da-DK" sz="3600" dirty="0">
                <a:latin typeface="Century Gothic"/>
              </a:rPr>
              <a:t>S-1000 Bæredygtighed og forretningsudvikling</a:t>
            </a:r>
            <a:br>
              <a:rPr lang="da-DK" sz="7200" dirty="0">
                <a:latin typeface="Century Gothic"/>
              </a:rPr>
            </a:br>
            <a:r>
              <a:rPr lang="da-DK" sz="3200" dirty="0">
                <a:effectLst/>
                <a:latin typeface="Century Gothic"/>
              </a:rPr>
              <a:t>Nyt udvalg fra 2022</a:t>
            </a:r>
            <a:br>
              <a:rPr lang="da-DK" sz="6000" dirty="0">
                <a:effectLst/>
              </a:rPr>
            </a:b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4261C47-A22C-4405-B6F8-AE658DB75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1600" dirty="0"/>
              <a:t>Infomøde den 26. november 2022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2C1EFBBA-0153-403A-BC09-25D0EE47BC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F1850E2-1C45-4524-9E81-60D598719F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19" y="4356029"/>
            <a:ext cx="10418053" cy="12910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273935" algn="l"/>
              </a:tabLst>
            </a:pPr>
            <a:br>
              <a:rPr lang="en-GB" sz="2000" b="1" i="0" kern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+mn-ea"/>
                <a:cs typeface="Arial Black" panose="020B0604020202020204" pitchFamily="34" charset="0"/>
              </a:rPr>
            </a:br>
            <a:endParaRPr lang="en-GB" sz="2000" b="1" i="0" kern="12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+mn-ea"/>
              <a:cs typeface="Arial Black" panose="020B0604020202020204" pitchFamily="34" charset="0"/>
            </a:endParaRP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52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9B2AB-12F6-42F2-9A2F-48A2CB15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Kvalitetsledelse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496C0A0-D17D-4B71-92E6-E3F828C32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200" dirty="0"/>
              <a:t>7  medlemmer</a:t>
            </a:r>
          </a:p>
          <a:p>
            <a:r>
              <a:rPr lang="da-DK" sz="1200" dirty="0"/>
              <a:t>Fokus på </a:t>
            </a:r>
          </a:p>
          <a:p>
            <a:endParaRPr lang="da-DK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Kvalitetsledelse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Risikoledelse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Robusthed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C0925F-420D-477E-8183-6EAC0AB922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DC6DB42-93C6-4241-9F93-33247AD111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a-DK" sz="1200" dirty="0"/>
              <a:t>Følger bl.a.</a:t>
            </a:r>
          </a:p>
          <a:p>
            <a:endParaRPr lang="da-DK" sz="1200" dirty="0"/>
          </a:p>
          <a:p>
            <a:r>
              <a:rPr lang="da-DK" sz="1200" dirty="0">
                <a:hlinkClick r:id="rId3"/>
              </a:rPr>
              <a:t>ISO/TC 176 </a:t>
            </a:r>
            <a:r>
              <a:rPr lang="da-DK" sz="1200" dirty="0" err="1">
                <a:hlinkClick r:id="rId3"/>
              </a:rPr>
              <a:t>Quality</a:t>
            </a:r>
            <a:r>
              <a:rPr lang="da-DK" sz="1200" dirty="0">
                <a:hlinkClick r:id="rId3"/>
              </a:rPr>
              <a:t> Management and </a:t>
            </a:r>
            <a:r>
              <a:rPr lang="da-DK" sz="1200" dirty="0" err="1">
                <a:hlinkClick r:id="rId3"/>
              </a:rPr>
              <a:t>Quality</a:t>
            </a:r>
            <a:r>
              <a:rPr lang="da-DK" sz="1200" dirty="0">
                <a:hlinkClick r:id="rId3"/>
              </a:rPr>
              <a:t> Assurance</a:t>
            </a:r>
            <a:endParaRPr lang="da-DK" sz="1200" dirty="0"/>
          </a:p>
          <a:p>
            <a:r>
              <a:rPr lang="da-DK" sz="1200" dirty="0">
                <a:hlinkClick r:id="rId4"/>
              </a:rPr>
              <a:t>ISO/TC 262 Risk Management</a:t>
            </a:r>
            <a:endParaRPr lang="da-DK" sz="1200" dirty="0"/>
          </a:p>
          <a:p>
            <a:r>
              <a:rPr lang="da-DK" sz="1200" dirty="0">
                <a:hlinkClick r:id="rId5"/>
              </a:rPr>
              <a:t>ISO/TC 292 Security and </a:t>
            </a:r>
            <a:r>
              <a:rPr lang="da-DK" sz="1200" dirty="0" err="1">
                <a:hlinkClick r:id="rId5"/>
              </a:rPr>
              <a:t>resilience</a:t>
            </a:r>
            <a:r>
              <a:rPr lang="da-DK" sz="1200" dirty="0"/>
              <a:t> og </a:t>
            </a:r>
            <a:r>
              <a:rPr lang="da-DK" sz="1200" dirty="0">
                <a:hlinkClick r:id="rId6"/>
              </a:rPr>
              <a:t>ISOTC292 (isotc292online.org)</a:t>
            </a:r>
            <a:endParaRPr lang="da-DK" sz="1200" dirty="0"/>
          </a:p>
        </p:txBody>
      </p:sp>
      <p:pic>
        <p:nvPicPr>
          <p:cNvPr id="8" name="Pladsholder til billede 7" descr="Røde stribede paraplyer">
            <a:extLst>
              <a:ext uri="{FF2B5EF4-FFF2-40B4-BE49-F238E27FC236}">
                <a16:creationId xmlns:a16="http://schemas.microsoft.com/office/drawing/2014/main" id="{94139C5F-A4CF-4689-951A-8210FBD569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21782" r="21782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53752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n-vision-er-ren-drivkraft">
            <a:extLst>
              <a:ext uri="{FF2B5EF4-FFF2-40B4-BE49-F238E27FC236}">
                <a16:creationId xmlns:a16="http://schemas.microsoft.com/office/drawing/2014/main" id="{36226F15-494F-41F7-B643-8CAE69908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0" r="24584"/>
          <a:stretch/>
        </p:blipFill>
        <p:spPr bwMode="auto">
          <a:xfrm>
            <a:off x="0" y="10"/>
            <a:ext cx="4950485" cy="6857990"/>
          </a:xfrm>
          <a:prstGeom prst="rect">
            <a:avLst/>
          </a:prstGeom>
          <a:noFill/>
        </p:spPr>
      </p:pic>
      <p:sp>
        <p:nvSpPr>
          <p:cNvPr id="71" name="Title 2">
            <a:extLst>
              <a:ext uri="{FF2B5EF4-FFF2-40B4-BE49-F238E27FC236}">
                <a16:creationId xmlns:a16="http://schemas.microsoft.com/office/drawing/2014/main" id="{CE00E981-6CE6-4104-B491-7CDEDF1D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055" y="989095"/>
            <a:ext cx="6251864" cy="719633"/>
          </a:xfrm>
        </p:spPr>
        <p:txBody>
          <a:bodyPr anchor="t">
            <a:normAutofit/>
          </a:bodyPr>
          <a:lstStyle/>
          <a:p>
            <a:r>
              <a:rPr lang="en-US" sz="3600" dirty="0"/>
              <a:t>Governance 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3D9FD108-AA20-4DC5-9F19-1596F428D3BC}"/>
              </a:ext>
            </a:extLst>
          </p:cNvPr>
          <p:cNvSpPr txBox="1">
            <a:spLocks/>
          </p:cNvSpPr>
          <p:nvPr/>
        </p:nvSpPr>
        <p:spPr>
          <a:xfrm>
            <a:off x="5745054" y="2949996"/>
            <a:ext cx="2493784" cy="34616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b="0" dirty="0"/>
              <a:t>5 medlemmer</a:t>
            </a:r>
          </a:p>
          <a:p>
            <a:r>
              <a:rPr lang="da-DK" sz="1400" b="0" dirty="0"/>
              <a:t>Fokus på </a:t>
            </a:r>
          </a:p>
          <a:p>
            <a:endParaRPr lang="da-DK" sz="14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b="0" dirty="0"/>
              <a:t>Anti-korruption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b="0" dirty="0"/>
              <a:t>Whistleblowing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4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b="0" dirty="0"/>
              <a:t>Compliance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b="0" dirty="0" err="1"/>
              <a:t>Efficiency</a:t>
            </a:r>
            <a:r>
              <a:rPr lang="da-DK" sz="1400" b="0" dirty="0"/>
              <a:t> </a:t>
            </a:r>
            <a:r>
              <a:rPr lang="da-DK" sz="1400" b="0" dirty="0" err="1"/>
              <a:t>measurement</a:t>
            </a:r>
            <a:endParaRPr lang="da-DK" sz="14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b="0" dirty="0" err="1"/>
              <a:t>Internal</a:t>
            </a:r>
            <a:r>
              <a:rPr lang="da-DK" sz="1400" b="0" dirty="0"/>
              <a:t> </a:t>
            </a:r>
            <a:r>
              <a:rPr lang="da-DK" sz="1400" b="0" dirty="0" err="1"/>
              <a:t>investigations</a:t>
            </a:r>
            <a:endParaRPr lang="da-DK" sz="1400" b="0" dirty="0"/>
          </a:p>
          <a:p>
            <a:endParaRPr lang="da-DK" dirty="0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91E2A880-E4A1-4C1A-A6D8-DEFE6C764910}"/>
              </a:ext>
            </a:extLst>
          </p:cNvPr>
          <p:cNvSpPr txBox="1">
            <a:spLocks/>
          </p:cNvSpPr>
          <p:nvPr/>
        </p:nvSpPr>
        <p:spPr>
          <a:xfrm>
            <a:off x="5661892" y="1840104"/>
            <a:ext cx="2832511" cy="337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i="0" kern="120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9165B1D4-77E4-450F-9D3B-66A8ECCEBEC5}"/>
              </a:ext>
            </a:extLst>
          </p:cNvPr>
          <p:cNvSpPr txBox="1">
            <a:spLocks/>
          </p:cNvSpPr>
          <p:nvPr/>
        </p:nvSpPr>
        <p:spPr>
          <a:xfrm>
            <a:off x="8113424" y="2978421"/>
            <a:ext cx="3689495" cy="3461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050" b="0" i="0" u="none" strike="noStrike" kern="1200" dirty="0">
                <a:solidFill>
                  <a:srgbClr val="02203C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9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Følger:</a:t>
            </a:r>
          </a:p>
          <a:p>
            <a:r>
              <a:rPr lang="da-DK" sz="1400" dirty="0">
                <a:hlinkClick r:id="rId4"/>
              </a:rPr>
              <a:t>ISO/TC 309 </a:t>
            </a:r>
            <a:r>
              <a:rPr lang="da-DK" sz="1400" dirty="0" err="1">
                <a:hlinkClick r:id="rId4"/>
              </a:rPr>
              <a:t>Governance</a:t>
            </a:r>
            <a:r>
              <a:rPr lang="da-DK" sz="1400" dirty="0">
                <a:hlinkClick r:id="rId4"/>
              </a:rPr>
              <a:t> of </a:t>
            </a:r>
            <a:r>
              <a:rPr lang="da-DK" sz="1400" dirty="0" err="1">
                <a:hlinkClick r:id="rId4"/>
              </a:rPr>
              <a:t>organizations</a:t>
            </a:r>
            <a:endParaRPr lang="da-DK" sz="1400" dirty="0"/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6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itle 2">
            <a:extLst>
              <a:ext uri="{FF2B5EF4-FFF2-40B4-BE49-F238E27FC236}">
                <a16:creationId xmlns:a16="http://schemas.microsoft.com/office/drawing/2014/main" id="{9BA82F21-D405-4F8A-B4C9-A06D6C0B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45" y="660851"/>
            <a:ext cx="5962773" cy="108482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3600" dirty="0" err="1"/>
              <a:t>Cirkulær</a:t>
            </a:r>
            <a:r>
              <a:rPr lang="en-US" sz="3600" dirty="0"/>
              <a:t> </a:t>
            </a:r>
            <a:r>
              <a:rPr lang="en-US" sz="3600" dirty="0" err="1"/>
              <a:t>økonomi</a:t>
            </a:r>
            <a:endParaRPr lang="en-US" sz="3600" dirty="0"/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FB631F52-C2F4-4296-B6A1-95E6B8925B96}"/>
              </a:ext>
            </a:extLst>
          </p:cNvPr>
          <p:cNvSpPr txBox="1"/>
          <p:nvPr/>
        </p:nvSpPr>
        <p:spPr>
          <a:xfrm>
            <a:off x="332544" y="2814712"/>
            <a:ext cx="5032557" cy="346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90000"/>
              </a:lnSpc>
              <a:spcAft>
                <a:spcPts val="800"/>
              </a:spcAft>
            </a:pPr>
            <a:endParaRPr lang="da-DK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90000"/>
              </a:lnSpc>
              <a:spcAft>
                <a:spcPts val="800"/>
              </a:spcAft>
            </a:pPr>
            <a:endParaRPr lang="da-DK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YTONG Silka – Bæredygtigt byggeri - Når du vil skabe uden at skade -  Bæredygtighed og cirkulær økonomi">
            <a:extLst>
              <a:ext uri="{FF2B5EF4-FFF2-40B4-BE49-F238E27FC236}">
                <a16:creationId xmlns:a16="http://schemas.microsoft.com/office/drawing/2014/main" id="{87065A74-DBD3-4178-A2B0-444EC80D7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 r="32939" b="-1"/>
          <a:stretch/>
        </p:blipFill>
        <p:spPr bwMode="auto">
          <a:xfrm>
            <a:off x="6410035" y="10"/>
            <a:ext cx="5781965" cy="685799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428FF7-44CD-4E41-8979-9A005A2883B3}"/>
              </a:ext>
            </a:extLst>
          </p:cNvPr>
          <p:cNvSpPr txBox="1">
            <a:spLocks/>
          </p:cNvSpPr>
          <p:nvPr/>
        </p:nvSpPr>
        <p:spPr>
          <a:xfrm>
            <a:off x="342391" y="2132026"/>
            <a:ext cx="3813429" cy="3583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15 medlemmer i det danske udvalg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r>
              <a:rPr lang="da-DK" sz="1600" dirty="0"/>
              <a:t>Fokus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Framework and </a:t>
            </a:r>
            <a:r>
              <a:rPr lang="da-DK" sz="1600" dirty="0" err="1"/>
              <a:t>principles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Business model and </a:t>
            </a:r>
            <a:r>
              <a:rPr lang="da-DK" sz="1600" dirty="0" err="1"/>
              <a:t>value</a:t>
            </a:r>
            <a:r>
              <a:rPr lang="da-DK" sz="1600" dirty="0"/>
              <a:t> </a:t>
            </a:r>
            <a:r>
              <a:rPr lang="da-DK" sz="1600" dirty="0" err="1"/>
              <a:t>chains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Measuring</a:t>
            </a:r>
            <a:r>
              <a:rPr lang="da-DK" sz="1600" dirty="0"/>
              <a:t> </a:t>
            </a:r>
            <a:r>
              <a:rPr lang="da-DK" sz="1600" dirty="0" err="1"/>
              <a:t>circularity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Product </a:t>
            </a:r>
            <a:r>
              <a:rPr lang="da-DK" sz="1600" dirty="0" err="1"/>
              <a:t>circularity</a:t>
            </a:r>
            <a:r>
              <a:rPr lang="da-DK" sz="1600" dirty="0"/>
              <a:t> </a:t>
            </a:r>
            <a:r>
              <a:rPr lang="da-DK" sz="1600" dirty="0" err="1"/>
              <a:t>Datasheet</a:t>
            </a:r>
            <a:r>
              <a:rPr lang="da-DK" sz="1600" dirty="0"/>
              <a:t> (PCDS)</a:t>
            </a:r>
          </a:p>
          <a:p>
            <a:endParaRPr lang="da-DK" dirty="0"/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1855566-9524-4DE0-ADB2-1E2E5792893A}"/>
              </a:ext>
            </a:extLst>
          </p:cNvPr>
          <p:cNvSpPr txBox="1">
            <a:spLocks/>
          </p:cNvSpPr>
          <p:nvPr/>
        </p:nvSpPr>
        <p:spPr>
          <a:xfrm>
            <a:off x="3565271" y="2814712"/>
            <a:ext cx="2493784" cy="34616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000" b="1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C05A935-7B71-441D-80CD-9E78D76BF669}"/>
              </a:ext>
            </a:extLst>
          </p:cNvPr>
          <p:cNvSpPr txBox="1">
            <a:spLocks/>
          </p:cNvSpPr>
          <p:nvPr/>
        </p:nvSpPr>
        <p:spPr>
          <a:xfrm>
            <a:off x="2964876" y="2814711"/>
            <a:ext cx="3168071" cy="3382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dirty="0"/>
              <a:t>Følger:</a:t>
            </a:r>
          </a:p>
          <a:p>
            <a:r>
              <a:rPr lang="da-DK" sz="1600" dirty="0"/>
              <a:t> </a:t>
            </a:r>
            <a:r>
              <a:rPr lang="da-DK" sz="1600" dirty="0">
                <a:hlinkClick r:id="rId4"/>
              </a:rPr>
              <a:t>ISO/TC 323 </a:t>
            </a:r>
            <a:r>
              <a:rPr lang="da-DK" sz="1600" dirty="0" err="1">
                <a:hlinkClick r:id="rId4"/>
              </a:rPr>
              <a:t>Circular</a:t>
            </a:r>
            <a:r>
              <a:rPr lang="da-DK" sz="1600" dirty="0">
                <a:hlinkClick r:id="rId4"/>
              </a:rPr>
              <a:t> </a:t>
            </a:r>
            <a:r>
              <a:rPr lang="da-DK" sz="1600" dirty="0" err="1">
                <a:hlinkClick r:id="rId4"/>
              </a:rPr>
              <a:t>economy</a:t>
            </a:r>
            <a:endParaRPr lang="da-DK" sz="1600" dirty="0"/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5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vegetabilsk&#10;&#10;Automatisk genereret beskrivelse">
            <a:extLst>
              <a:ext uri="{FF2B5EF4-FFF2-40B4-BE49-F238E27FC236}">
                <a16:creationId xmlns:a16="http://schemas.microsoft.com/office/drawing/2014/main" id="{BEBEAF2F-1637-48A2-A600-674483054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357" r="16454"/>
          <a:stretch/>
        </p:blipFill>
        <p:spPr>
          <a:xfrm>
            <a:off x="20" y="10"/>
            <a:ext cx="4763367" cy="6857990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84356C-348B-416A-89DB-872372FBC74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90463" y="2069993"/>
            <a:ext cx="2725102" cy="3015916"/>
          </a:xfrm>
        </p:spPr>
        <p:txBody>
          <a:bodyPr>
            <a:normAutofit/>
          </a:bodyPr>
          <a:lstStyle/>
          <a:p>
            <a:r>
              <a:rPr lang="en-US" b="0" dirty="0"/>
              <a:t>1 </a:t>
            </a:r>
            <a:r>
              <a:rPr lang="en-US" b="0" dirty="0" err="1"/>
              <a:t>medlem</a:t>
            </a:r>
            <a:endParaRPr lang="en-US" b="0" dirty="0"/>
          </a:p>
          <a:p>
            <a:r>
              <a:rPr lang="en-US" b="0" dirty="0" err="1"/>
              <a:t>Område</a:t>
            </a:r>
            <a:r>
              <a:rPr lang="en-US" b="0" dirty="0"/>
              <a:t> med </a:t>
            </a:r>
            <a:r>
              <a:rPr lang="en-US" b="0" dirty="0" err="1"/>
              <a:t>stigende</a:t>
            </a:r>
            <a:r>
              <a:rPr lang="en-US" b="0" dirty="0"/>
              <a:t> </a:t>
            </a:r>
            <a:r>
              <a:rPr lang="en-US" b="0" dirty="0" err="1"/>
              <a:t>aktivitet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bevågenhed</a:t>
            </a:r>
            <a:endParaRPr lang="en-US" b="0" dirty="0"/>
          </a:p>
          <a:p>
            <a:endParaRPr lang="en-US" b="0" dirty="0"/>
          </a:p>
          <a:p>
            <a:r>
              <a:rPr lang="en-US" b="0" dirty="0" err="1"/>
              <a:t>Fokus</a:t>
            </a:r>
            <a:r>
              <a:rPr lang="en-US" b="0" dirty="0"/>
              <a:t>:</a:t>
            </a:r>
          </a:p>
          <a:p>
            <a:r>
              <a:rPr lang="en-US" b="0" dirty="0"/>
              <a:t>Framework and principles</a:t>
            </a:r>
          </a:p>
          <a:p>
            <a:r>
              <a:rPr lang="en-US" b="0" dirty="0" err="1"/>
              <a:t>Terminologi</a:t>
            </a:r>
            <a:r>
              <a:rPr lang="en-US" b="0" dirty="0"/>
              <a:t> (TR 32210)</a:t>
            </a:r>
          </a:p>
          <a:p>
            <a:r>
              <a:rPr lang="en-US" b="0" dirty="0"/>
              <a:t>Investments and financing activities related to climate</a:t>
            </a:r>
          </a:p>
          <a:p>
            <a:r>
              <a:rPr lang="en-US" b="0" dirty="0" err="1"/>
              <a:t>Taxonomi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DE523D6-12DF-4E6C-A542-124488DC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5" y="995363"/>
            <a:ext cx="6021820" cy="776287"/>
          </a:xfrm>
        </p:spPr>
        <p:txBody>
          <a:bodyPr>
            <a:normAutofit/>
          </a:bodyPr>
          <a:lstStyle/>
          <a:p>
            <a:r>
              <a:rPr lang="en-US" sz="3200" dirty="0" err="1"/>
              <a:t>Bæredygtig</a:t>
            </a:r>
            <a:r>
              <a:rPr lang="en-US" sz="3200" dirty="0"/>
              <a:t> </a:t>
            </a:r>
            <a:r>
              <a:rPr lang="en-US" sz="3200" dirty="0" err="1"/>
              <a:t>finansiering</a:t>
            </a:r>
            <a:endParaRPr lang="en-US" sz="32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FEA609-2E9B-467D-8F0F-3A8070879B6D}"/>
              </a:ext>
            </a:extLst>
          </p:cNvPr>
          <p:cNvSpPr txBox="1">
            <a:spLocks/>
          </p:cNvSpPr>
          <p:nvPr/>
        </p:nvSpPr>
        <p:spPr>
          <a:xfrm>
            <a:off x="7804731" y="2251293"/>
            <a:ext cx="3500578" cy="3382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b="0" i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dirty="0"/>
              <a:t>Følger:</a:t>
            </a:r>
          </a:p>
          <a:p>
            <a:r>
              <a:rPr lang="da-DK" sz="1600" dirty="0"/>
              <a:t> </a:t>
            </a:r>
            <a:r>
              <a:rPr lang="da-DK" sz="1600" dirty="0">
                <a:hlinkClick r:id="rId5"/>
              </a:rPr>
              <a:t>ISO/TC 322 </a:t>
            </a:r>
            <a:r>
              <a:rPr lang="da-DK" sz="1600" dirty="0" err="1">
                <a:hlinkClick r:id="rId5"/>
              </a:rPr>
              <a:t>Sustainable</a:t>
            </a:r>
            <a:r>
              <a:rPr lang="da-DK" sz="1600" dirty="0">
                <a:hlinkClick r:id="rId5"/>
              </a:rPr>
              <a:t> Finance</a:t>
            </a:r>
            <a:endParaRPr lang="da-DK" sz="1600" dirty="0"/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89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03099AEA-2C35-444C-8DF4-2C46BD2CEC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59FC829-7655-4901-94D3-4FCA9B8E41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C075E0-2E38-4607-9AB6-DEF4ECAA9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553F3FC-A6B9-4F94-8CE7-8D93C24F84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5DE95C7-F51B-4C33-8F7B-077627D4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4115C20-156F-4798-A679-8BD599811F6D}"/>
              </a:ext>
            </a:extLst>
          </p:cNvPr>
          <p:cNvSpPr txBox="1"/>
          <p:nvPr/>
        </p:nvSpPr>
        <p:spPr>
          <a:xfrm>
            <a:off x="4322618" y="696192"/>
            <a:ext cx="700347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i="0" u="none" strike="noStrike" baseline="0" dirty="0">
                <a:solidFill>
                  <a:srgbClr val="000000"/>
                </a:solidFill>
                <a:latin typeface="Buenos Aires"/>
              </a:rPr>
              <a:t>Du har efter ønske og behov dermed adgang til: </a:t>
            </a:r>
          </a:p>
          <a:p>
            <a:endParaRPr lang="da-DK" sz="2800" b="0" i="0" u="none" strike="noStrike" baseline="0" dirty="0">
              <a:solidFill>
                <a:srgbClr val="000000"/>
              </a:solidFill>
              <a:latin typeface="Buenos Aires"/>
            </a:endParaRP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alle dokumenter inden for </a:t>
            </a:r>
            <a:r>
              <a:rPr lang="da-DK" sz="2400" b="0" i="0" u="none" strike="noStrike" baseline="0" dirty="0" err="1">
                <a:solidFill>
                  <a:srgbClr val="000000"/>
                </a:solidFill>
                <a:latin typeface="Buenos Aires Book"/>
              </a:rPr>
              <a:t>scopet</a:t>
            </a: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 af de 5 områder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alle de færdige standarder under alle 5 områder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at deltage i hovedudvalgsmøder og tema-møder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at kommentere på alle forslag til standarder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at deltage i TC, SC og WG møder inden for de valgte udvalg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00000"/>
                </a:solidFill>
                <a:latin typeface="Buenos Aires Book"/>
              </a:rPr>
              <a:t>at deltage i det tværgående forum for ledelsesstandarder.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20192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træ, udendørs, plante, park&#10;&#10;Automatisk genereret beskrivelse">
            <a:extLst>
              <a:ext uri="{FF2B5EF4-FFF2-40B4-BE49-F238E27FC236}">
                <a16:creationId xmlns:a16="http://schemas.microsoft.com/office/drawing/2014/main" id="{D6EA415F-7A18-464B-97E6-910BC5CDEAF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32109" r="32109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6719E1-6F1F-4000-96A8-EE3D49E018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41D3E0A-0236-48A0-AE39-439039E980FD}"/>
              </a:ext>
            </a:extLst>
          </p:cNvPr>
          <p:cNvSpPr txBox="1"/>
          <p:nvPr/>
        </p:nvSpPr>
        <p:spPr>
          <a:xfrm>
            <a:off x="3768436" y="2108491"/>
            <a:ext cx="7472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0" i="0" dirty="0">
                <a:effectLst/>
                <a:latin typeface="Segoe UI" panose="020B0502040204020203" pitchFamily="34" charset="0"/>
              </a:rPr>
              <a:t>I Forum for ledelsessystemer vil vi på tværs af alle udvalg med ledelsessystemstandarder 1 gang årligt arrangere et møde/minikonference med tværfaglige emner, som fx </a:t>
            </a:r>
            <a:r>
              <a:rPr lang="da-DK" sz="2000" b="0" i="0" dirty="0" err="1">
                <a:effectLst/>
                <a:latin typeface="Segoe UI" panose="020B0502040204020203" pitchFamily="34" charset="0"/>
              </a:rPr>
              <a:t>risk</a:t>
            </a:r>
            <a:r>
              <a:rPr lang="da-DK" sz="2000" b="0" i="0" dirty="0">
                <a:effectLst/>
                <a:latin typeface="Segoe UI" panose="020B0502040204020203" pitchFamily="34" charset="0"/>
              </a:rPr>
              <a:t> </a:t>
            </a:r>
            <a:r>
              <a:rPr lang="da-DK" sz="2000" b="0" i="0" dirty="0" err="1">
                <a:effectLst/>
                <a:latin typeface="Segoe UI" panose="020B0502040204020203" pitchFamily="34" charset="0"/>
              </a:rPr>
              <a:t>based</a:t>
            </a:r>
            <a:r>
              <a:rPr lang="da-DK" sz="2000" b="0" i="0" dirty="0">
                <a:effectLst/>
                <a:latin typeface="Segoe UI" panose="020B0502040204020203" pitchFamily="34" charset="0"/>
              </a:rPr>
              <a:t> </a:t>
            </a:r>
            <a:r>
              <a:rPr lang="da-DK" sz="2000" b="0" i="0" dirty="0" err="1">
                <a:effectLst/>
                <a:latin typeface="Segoe UI" panose="020B0502040204020203" pitchFamily="34" charset="0"/>
              </a:rPr>
              <a:t>thinking</a:t>
            </a:r>
            <a:r>
              <a:rPr lang="da-DK" sz="2000" b="0" i="0" dirty="0">
                <a:effectLst/>
                <a:latin typeface="Segoe UI" panose="020B0502040204020203" pitchFamily="34" charset="0"/>
              </a:rPr>
              <a:t> tolkning og udfoldelse, rammer og vilkår, metoder og beviser.</a:t>
            </a:r>
          </a:p>
          <a:p>
            <a:endParaRPr lang="da-DK" sz="2000" dirty="0">
              <a:latin typeface="Segoe UI" panose="020B0502040204020203" pitchFamily="34" charset="0"/>
            </a:endParaRPr>
          </a:p>
          <a:p>
            <a:r>
              <a:rPr lang="da-DK" sz="2000" dirty="0">
                <a:latin typeface="Segoe UI" panose="020B0502040204020203" pitchFamily="34" charset="0"/>
              </a:rPr>
              <a:t>Åbent for alle medlemmer af udvalg med ledelsessystemer</a:t>
            </a:r>
            <a:endParaRPr lang="da-DK" sz="20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E3911EE-9813-480B-8A76-A43C906A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436" y="949182"/>
            <a:ext cx="6021820" cy="77628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Forum for </a:t>
            </a:r>
            <a:r>
              <a:rPr lang="en-US" sz="3200" dirty="0" err="1">
                <a:solidFill>
                  <a:schemeClr val="tx1"/>
                </a:solidFill>
              </a:rPr>
              <a:t>ledelsessystemer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71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ED63B11-9765-A346-B4D0-1606C634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32" y="197441"/>
            <a:ext cx="9174386" cy="924162"/>
          </a:xfrm>
        </p:spPr>
        <p:txBody>
          <a:bodyPr/>
          <a:lstStyle/>
          <a:p>
            <a:r>
              <a:rPr lang="da-DK" sz="2800" dirty="0"/>
              <a:t>S-1000 Bæredygtighed og forretningsudvikling</a:t>
            </a:r>
            <a:endParaRPr lang="en-US" sz="2800" dirty="0"/>
          </a:p>
        </p:txBody>
      </p:sp>
      <p:pic>
        <p:nvPicPr>
          <p:cNvPr id="10" name="Pladsholder til billede 9" descr="Et billede, der indeholder bygning, udendørs, sidder, stor&#10;&#10;Automatisk genereret beskrivelse">
            <a:extLst>
              <a:ext uri="{FF2B5EF4-FFF2-40B4-BE49-F238E27FC236}">
                <a16:creationId xmlns:a16="http://schemas.microsoft.com/office/drawing/2014/main" id="{C666CA92-331A-43EB-A1D2-7B1647C711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824" b="39824"/>
          <a:stretch>
            <a:fillRect/>
          </a:stretch>
        </p:blipFill>
        <p:spPr>
          <a:xfrm>
            <a:off x="199534" y="4574056"/>
            <a:ext cx="11840066" cy="2086510"/>
          </a:xfr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A5EFB22-89F8-4926-862B-E5940EA70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079" y="2463810"/>
            <a:ext cx="4721208" cy="2956918"/>
          </a:xfrm>
        </p:spPr>
        <p:txBody>
          <a:bodyPr/>
          <a:lstStyle/>
          <a:p>
            <a:endParaRPr lang="da-DK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da-DK" sz="1600" b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Aalborg Universitet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A.P. Møller Mærsk A/S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Bureau </a:t>
            </a:r>
            <a:r>
              <a:rPr lang="da-DK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Veritas</a:t>
            </a:r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a-DK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Certification</a:t>
            </a:r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Denmark A/S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Danfoss Drives A/S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Danmarks Grønne Investeringsfond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Danmarks Meteorologiske Institut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Danmarks Naturfredningsforening</a:t>
            </a:r>
          </a:p>
          <a:p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Dansk Brand- og sikringsteknisk Institut</a:t>
            </a:r>
          </a:p>
          <a:p>
            <a:r>
              <a:rPr lang="da-DK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Energysolution</a:t>
            </a:r>
            <a:r>
              <a:rPr lang="da-DK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A/S</a:t>
            </a:r>
          </a:p>
          <a:p>
            <a:r>
              <a:rPr lang="da-DK" sz="1400" b="0" dirty="0">
                <a:solidFill>
                  <a:srgbClr val="000000"/>
                </a:solidFill>
                <a:latin typeface="Open Sans" panose="020B0606030504020204" pitchFamily="34" charset="0"/>
              </a:rPr>
              <a:t>Force Technology</a:t>
            </a:r>
          </a:p>
          <a:p>
            <a:r>
              <a:rPr lang="da-DK" sz="1400" b="0" dirty="0">
                <a:solidFill>
                  <a:srgbClr val="000000"/>
                </a:solidFill>
                <a:latin typeface="Open Sans" panose="020B0606030504020204" pitchFamily="34" charset="0"/>
              </a:rPr>
              <a:t>Grundfos Holding A/S</a:t>
            </a:r>
          </a:p>
          <a:p>
            <a:endParaRPr lang="da-DK" sz="1600" b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da-DK" sz="1600" b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da-DK" sz="160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ECF186F-D51F-4C69-9F04-1DB1A98FA962}"/>
              </a:ext>
            </a:extLst>
          </p:cNvPr>
          <p:cNvSpPr txBox="1"/>
          <p:nvPr/>
        </p:nvSpPr>
        <p:spPr>
          <a:xfrm>
            <a:off x="8359091" y="877443"/>
            <a:ext cx="3790327" cy="382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Novozymes A/S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Plastindustrien i Danmark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PricewaterhouseCoopers</a:t>
            </a:r>
            <a:endParaRPr lang="da-DK" sz="1400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Rambøll Energy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Red Barnet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Shakirabedoya</a:t>
            </a:r>
            <a:endParaRPr lang="da-DK" sz="1400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SikkerhedsBranchen</a:t>
            </a:r>
            <a:endParaRPr lang="da-DK" sz="1400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TAPFREELANCE ApS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Transparency</a:t>
            </a: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 International Danmark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VELUX A/S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VedvarendeEnergi</a:t>
            </a:r>
            <a:endParaRPr lang="da-DK" sz="1400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da-DK" sz="1400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BC19EF2-ADE2-472D-A3B5-DD4E162653A6}"/>
              </a:ext>
            </a:extLst>
          </p:cNvPr>
          <p:cNvSpPr txBox="1"/>
          <p:nvPr/>
        </p:nvSpPr>
        <p:spPr>
          <a:xfrm>
            <a:off x="4679284" y="900013"/>
            <a:ext cx="3350352" cy="378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Horten Advokatpartnerselskab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KEA - Københavns Erhvervsakademi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Kimconsult.Dk</a:t>
            </a:r>
            <a:endParaRPr lang="da-DK" sz="1400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Kolding kommune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Logitrans A/S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 err="1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Lyreco</a:t>
            </a: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 Danmark A/S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2.-0 LCA Consultants ApS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Miljømærkning Danmark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Miljø- og Fødevareministeriet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Miljøstyrelsen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a-DK" sz="14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Novo Nordisk A/S</a:t>
            </a:r>
          </a:p>
          <a:p>
            <a:endParaRPr lang="da-DK" sz="1800" b="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A29EB63-00A7-4DCC-9356-959530FB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989" y="661011"/>
            <a:ext cx="4881549" cy="772934"/>
          </a:xfrm>
        </p:spPr>
        <p:txBody>
          <a:bodyPr/>
          <a:lstStyle/>
          <a:p>
            <a:r>
              <a:rPr lang="da-DK" dirty="0"/>
              <a:t>Kom godt fra start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BF27ADD-7A2E-43E0-A19A-5B729364D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0862" y="2181903"/>
            <a:ext cx="5815654" cy="4073612"/>
          </a:xfrm>
        </p:spPr>
        <p:txBody>
          <a:bodyPr/>
          <a:lstStyle/>
          <a:p>
            <a:pPr marL="0" indent="0">
              <a:buNone/>
            </a:pPr>
            <a:endParaRPr lang="da-DK" b="1" dirty="0">
              <a:hlinkClick r:id="rId2"/>
            </a:endParaRPr>
          </a:p>
          <a:p>
            <a:pPr marL="0" indent="0">
              <a:buNone/>
            </a:pPr>
            <a:r>
              <a:rPr lang="da-DK" sz="1600" b="1" dirty="0">
                <a:hlinkClick r:id="rId2"/>
              </a:rPr>
              <a:t>DS-Universet – gratis kurser</a:t>
            </a:r>
            <a:endParaRPr lang="da-DK" sz="1600" b="1" dirty="0"/>
          </a:p>
        </p:txBody>
      </p:sp>
      <p:pic>
        <p:nvPicPr>
          <p:cNvPr id="5" name="Pladsholder til billede 10">
            <a:extLst>
              <a:ext uri="{FF2B5EF4-FFF2-40B4-BE49-F238E27FC236}">
                <a16:creationId xmlns:a16="http://schemas.microsoft.com/office/drawing/2014/main" id="{52BD6B54-C9D3-4FE2-9F86-24DCB042BED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559" r="2559"/>
          <a:stretch>
            <a:fillRect/>
          </a:stretch>
        </p:blipFill>
        <p:spPr>
          <a:xfrm>
            <a:off x="168275" y="168275"/>
            <a:ext cx="4881563" cy="65087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C57CDB5-97EA-46B0-AA6B-1D7A4B284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0" t="2145" b="48218"/>
          <a:stretch/>
        </p:blipFill>
        <p:spPr>
          <a:xfrm>
            <a:off x="5465618" y="2909455"/>
            <a:ext cx="6115508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6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2" descr="Et billede, der indeholder person, udendørs&#10;&#10;Beskrivelsen er genereret automatisk">
            <a:extLst>
              <a:ext uri="{FF2B5EF4-FFF2-40B4-BE49-F238E27FC236}">
                <a16:creationId xmlns:a16="http://schemas.microsoft.com/office/drawing/2014/main" id="{94C768B4-52A2-4C99-A36B-37590C94406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41144" r="4896" b="1"/>
          <a:stretch/>
        </p:blipFill>
        <p:spPr>
          <a:xfrm>
            <a:off x="152400" y="152400"/>
            <a:ext cx="5151002" cy="651510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89BCD6-6CFF-4465-A0E2-B51D33D4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0" y="833739"/>
            <a:ext cx="4606571" cy="584236"/>
          </a:xfrm>
        </p:spPr>
        <p:txBody>
          <a:bodyPr anchor="t">
            <a:noAutofit/>
          </a:bodyPr>
          <a:lstStyle/>
          <a:p>
            <a:r>
              <a:rPr lang="da-DK">
                <a:latin typeface="Century Gothic"/>
              </a:rPr>
              <a:t>Mål 12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BFBE5DD-0C1A-4FBD-8139-D9538A67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3874" y="547669"/>
            <a:ext cx="5865843" cy="63515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800" b="1" dirty="0"/>
              <a:t>Hvordan bliver jeg en del af udvalget?</a:t>
            </a:r>
            <a:endParaRPr lang="da-DK" sz="2800" b="1" i="1" dirty="0"/>
          </a:p>
          <a:p>
            <a:pPr marL="0" indent="0" defTabSz="1387328">
              <a:buNone/>
              <a:defRPr/>
            </a:pPr>
            <a:endParaRPr lang="da-DK" sz="2000" b="0" dirty="0">
              <a:latin typeface="Century Gothic"/>
            </a:endParaRPr>
          </a:p>
          <a:p>
            <a:pPr marL="0" indent="0" defTabSz="1387328">
              <a:buNone/>
              <a:defRPr/>
            </a:pPr>
            <a:endParaRPr lang="da-DK" sz="2000" b="0" dirty="0">
              <a:latin typeface="Century Gothic"/>
            </a:endParaRP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E22C9716-CC89-496B-9670-90A5F36D49AA}"/>
              </a:ext>
            </a:extLst>
          </p:cNvPr>
          <p:cNvGrpSpPr>
            <a:grpSpLocks noChangeAspect="1"/>
          </p:cNvGrpSpPr>
          <p:nvPr/>
        </p:nvGrpSpPr>
        <p:grpSpPr>
          <a:xfrm>
            <a:off x="410490" y="534626"/>
            <a:ext cx="1924744" cy="1766697"/>
            <a:chOff x="285800" y="2437519"/>
            <a:chExt cx="3262750" cy="2992005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9CB1E39-BDF0-4CEA-A9C6-5B4DDCCACC20}"/>
                </a:ext>
              </a:extLst>
            </p:cNvPr>
            <p:cNvSpPr/>
            <p:nvPr/>
          </p:nvSpPr>
          <p:spPr>
            <a:xfrm>
              <a:off x="1676817" y="2459608"/>
              <a:ext cx="1871733" cy="1789155"/>
            </a:xfrm>
            <a:prstGeom prst="ellipse">
              <a:avLst/>
            </a:prstGeom>
            <a:solidFill>
              <a:srgbClr val="88BFE8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9" name="Grafik 48" descr="Gruppe kvinder">
              <a:extLst>
                <a:ext uri="{FF2B5EF4-FFF2-40B4-BE49-F238E27FC236}">
                  <a16:creationId xmlns:a16="http://schemas.microsoft.com/office/drawing/2014/main" id="{6C164FBE-F6C5-439A-9A4D-A75359502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22426" y="2942649"/>
              <a:ext cx="685800" cy="685800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C503DCAF-3268-4186-9DE1-F9F914BF8AE5}"/>
                </a:ext>
              </a:extLst>
            </p:cNvPr>
            <p:cNvSpPr/>
            <p:nvPr/>
          </p:nvSpPr>
          <p:spPr>
            <a:xfrm>
              <a:off x="1048667" y="3639493"/>
              <a:ext cx="1871733" cy="178915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" name="Grafik 50" descr="Euro">
              <a:extLst>
                <a:ext uri="{FF2B5EF4-FFF2-40B4-BE49-F238E27FC236}">
                  <a16:creationId xmlns:a16="http://schemas.microsoft.com/office/drawing/2014/main" id="{0DE9BD7A-C19F-4ACA-9AD5-32C23F317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63859" y="4202717"/>
              <a:ext cx="685800" cy="685800"/>
            </a:xfrm>
            <a:prstGeom prst="rect">
              <a:avLst/>
            </a:prstGeom>
          </p:spPr>
        </p:pic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AA5A18CA-1D0F-4BC1-A4F2-CC435D524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080" y="2437519"/>
              <a:ext cx="1871733" cy="1789156"/>
            </a:xfrm>
            <a:prstGeom prst="ellipse">
              <a:avLst/>
            </a:prstGeom>
            <a:solidFill>
              <a:srgbClr val="009A44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Grafik 52" descr="Jordklode Afrika og Europa">
              <a:extLst>
                <a:ext uri="{FF2B5EF4-FFF2-40B4-BE49-F238E27FC236}">
                  <a16:creationId xmlns:a16="http://schemas.microsoft.com/office/drawing/2014/main" id="{81D3A5FE-4AE7-4741-8111-B8D482A4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9477" y="2738403"/>
              <a:ext cx="1043457" cy="1043454"/>
            </a:xfrm>
            <a:prstGeom prst="rect">
              <a:avLst/>
            </a:prstGeom>
          </p:spPr>
        </p:pic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B58924B-24D7-4C58-B21F-36949CEE33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800" y="2438329"/>
              <a:ext cx="1871733" cy="178915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CE51746-F5E6-4612-8DDF-ADA8F923F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4219" y="2464569"/>
              <a:ext cx="1871733" cy="178915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7189537-AA3E-4AF0-BC0B-6393269CEFEA}"/>
                </a:ext>
              </a:extLst>
            </p:cNvPr>
            <p:cNvSpPr/>
            <p:nvPr/>
          </p:nvSpPr>
          <p:spPr>
            <a:xfrm>
              <a:off x="1049713" y="3640368"/>
              <a:ext cx="1871733" cy="178915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kstfelt 15">
            <a:extLst>
              <a:ext uri="{FF2B5EF4-FFF2-40B4-BE49-F238E27FC236}">
                <a16:creationId xmlns:a16="http://schemas.microsoft.com/office/drawing/2014/main" id="{DC6DAEBB-1F4D-4006-A5E5-906D863181C3}"/>
              </a:ext>
            </a:extLst>
          </p:cNvPr>
          <p:cNvSpPr txBox="1"/>
          <p:nvPr/>
        </p:nvSpPr>
        <p:spPr>
          <a:xfrm>
            <a:off x="5775931" y="3409950"/>
            <a:ext cx="609426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000000"/>
                </a:solidFill>
              </a:rPr>
              <a:t>Opringning fra DS i starten af det nye år for at afklare eventuelle spørgsmål</a:t>
            </a:r>
          </a:p>
          <a:p>
            <a:endParaRPr lang="da-DK" sz="3200" b="1" i="0" u="none" strike="noStrike" baseline="0" dirty="0">
              <a:solidFill>
                <a:srgbClr val="000000"/>
              </a:solidFill>
              <a:latin typeface="Buenos Aires SemiBold"/>
            </a:endParaRPr>
          </a:p>
          <a:p>
            <a:r>
              <a:rPr lang="da-DK" sz="3200" b="1" i="0" u="none" strike="noStrike" baseline="0" dirty="0">
                <a:solidFill>
                  <a:srgbClr val="000000"/>
                </a:solidFill>
                <a:latin typeface="Buenos Aires SemiBold"/>
              </a:rPr>
              <a:t>Pris </a:t>
            </a:r>
            <a:endParaRPr lang="da-DK" sz="3200" b="0" i="0" u="none" strike="noStrike" baseline="0" dirty="0">
              <a:solidFill>
                <a:srgbClr val="000000"/>
              </a:solidFill>
              <a:latin typeface="Buenos Aires SemiBold"/>
            </a:endParaRP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</a:rPr>
              <a:t>Prisen for tilgang til samtlige udvalg, dokumenter og netværk er kr. 25.350,-/år. </a:t>
            </a:r>
          </a:p>
          <a:p>
            <a:endParaRPr lang="da-DK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</a:rPr>
              <a:t>Rabatter for særlige grupper følger vores sædvanlige prisstruktur, jævnfør udvalgsydelser 2022.</a:t>
            </a:r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5E6816FD-9FE9-4481-B61E-ECF63A73A29D}"/>
              </a:ext>
            </a:extLst>
          </p:cNvPr>
          <p:cNvSpPr txBox="1"/>
          <p:nvPr/>
        </p:nvSpPr>
        <p:spPr>
          <a:xfrm>
            <a:off x="5775930" y="1723172"/>
            <a:ext cx="2473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000000"/>
                </a:solidFill>
              </a:rPr>
              <a:t>Kasper H. Mühlbach</a:t>
            </a:r>
          </a:p>
          <a:p>
            <a:r>
              <a:rPr lang="da-DK" b="1" i="0" u="none" strike="noStrike" baseline="0" dirty="0">
                <a:solidFill>
                  <a:srgbClr val="000000"/>
                </a:solidFill>
                <a:hlinkClick r:id="rId10"/>
              </a:rPr>
              <a:t>Ka</a:t>
            </a:r>
            <a:r>
              <a:rPr lang="da-DK" b="1" dirty="0">
                <a:solidFill>
                  <a:srgbClr val="000000"/>
                </a:solidFill>
                <a:hlinkClick r:id="rId10"/>
              </a:rPr>
              <a:t>hm@ds.dk</a:t>
            </a:r>
            <a:endParaRPr lang="da-DK" b="1" dirty="0">
              <a:solidFill>
                <a:srgbClr val="000000"/>
              </a:solidFill>
            </a:endParaRPr>
          </a:p>
          <a:p>
            <a:r>
              <a:rPr lang="da-DK" b="1" i="0" u="none" strike="noStrike" baseline="0" dirty="0">
                <a:solidFill>
                  <a:srgbClr val="000000"/>
                </a:solidFill>
              </a:rPr>
              <a:t>M</a:t>
            </a:r>
            <a:r>
              <a:rPr lang="da-DK" b="1" dirty="0">
                <a:solidFill>
                  <a:srgbClr val="000000"/>
                </a:solidFill>
              </a:rPr>
              <a:t>: 31318261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9918448C-34F3-4A7B-A931-013874EA3732}"/>
              </a:ext>
            </a:extLst>
          </p:cNvPr>
          <p:cNvSpPr txBox="1"/>
          <p:nvPr/>
        </p:nvSpPr>
        <p:spPr>
          <a:xfrm>
            <a:off x="8779453" y="1744436"/>
            <a:ext cx="2473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000000"/>
                </a:solidFill>
              </a:rPr>
              <a:t>Charlotte V. Fischer</a:t>
            </a:r>
          </a:p>
          <a:p>
            <a:r>
              <a:rPr lang="da-DK" b="1" dirty="0">
                <a:solidFill>
                  <a:srgbClr val="000000"/>
                </a:solidFill>
                <a:hlinkClick r:id="rId11"/>
              </a:rPr>
              <a:t>cvf@ds.dk</a:t>
            </a:r>
            <a:endParaRPr lang="da-DK" b="1" dirty="0">
              <a:solidFill>
                <a:srgbClr val="000000"/>
              </a:solidFill>
            </a:endParaRPr>
          </a:p>
          <a:p>
            <a:r>
              <a:rPr lang="da-DK" b="1" i="0" u="none" strike="noStrike" baseline="0" dirty="0">
                <a:solidFill>
                  <a:srgbClr val="000000"/>
                </a:solidFill>
              </a:rPr>
              <a:t>M: 22939948</a:t>
            </a:r>
            <a:endParaRPr lang="da-DK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44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 descr="Balancesten på en stenstrand om morgenen">
            <a:extLst>
              <a:ext uri="{FF2B5EF4-FFF2-40B4-BE49-F238E27FC236}">
                <a16:creationId xmlns:a16="http://schemas.microsoft.com/office/drawing/2014/main" id="{68069E72-F8AB-4AB3-A5BA-5E487A804A1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31867" r="18074" b="2"/>
          <a:stretch/>
        </p:blipFill>
        <p:spPr>
          <a:xfrm>
            <a:off x="168444" y="168442"/>
            <a:ext cx="4881549" cy="6509083"/>
          </a:xfr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D7B9E73-F09A-4834-9D7F-5BC07A82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800" y="2946399"/>
            <a:ext cx="5645418" cy="9141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err="1"/>
              <a:t>Spørgsmål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0983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dsholder til billede 22" descr="Et billede, der indeholder mørk, forside, sidder, tændt&#10;&#10;Automatisk genereret beskrivelse">
            <a:extLst>
              <a:ext uri="{FF2B5EF4-FFF2-40B4-BE49-F238E27FC236}">
                <a16:creationId xmlns:a16="http://schemas.microsoft.com/office/drawing/2014/main" id="{EA5A5DFB-0CDA-8C4E-A022-85C6FCBA92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614" r="-308" b="1614"/>
          <a:stretch/>
        </p:blipFill>
        <p:spPr>
          <a:xfrm>
            <a:off x="1445640" y="851647"/>
            <a:ext cx="8771335" cy="56414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9BF5A20-FD12-854E-86BF-962E0E59D5CA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100000">
                <a:srgbClr val="F9FAF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9F9F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Picture Placeholder 16" descr="A view of a field&#10;&#10;Description automatically generated">
            <a:extLst>
              <a:ext uri="{FF2B5EF4-FFF2-40B4-BE49-F238E27FC236}">
                <a16:creationId xmlns:a16="http://schemas.microsoft.com/office/drawing/2014/main" id="{C35D72B7-114E-C946-9B97-C2A5F58574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6" t="21235" r="27454" b="21235"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0F09C09A-7515-0A4D-829D-264174A36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390"/>
          <a:stretch/>
        </p:blipFill>
        <p:spPr>
          <a:xfrm>
            <a:off x="0" y="-22482"/>
            <a:ext cx="12192000" cy="6872988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A5743D2-590F-A842-9DF0-F07E2C8E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3225" y="798634"/>
            <a:ext cx="6145414" cy="1023277"/>
          </a:xfrm>
        </p:spPr>
        <p:txBody>
          <a:bodyPr/>
          <a:lstStyle/>
          <a:p>
            <a:pPr algn="ctr"/>
            <a:r>
              <a:rPr lang="da-DK" sz="3200" dirty="0">
                <a:solidFill>
                  <a:schemeClr val="bg1"/>
                </a:solidFill>
              </a:rPr>
              <a:t>Program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2F9A9-4164-A342-A348-B8FECE36C3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299" y="1683328"/>
            <a:ext cx="9251356" cy="3657601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Baggrund for udvalget/emner og struktur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Fordele ved at deltage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Kom godt fra start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Hvad skal du være opmærksom på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Fælles forum for ledelsessystemer – baggrund og formål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Hvordan bliver jeg en del af udvalget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sz="2400" b="0" i="0" dirty="0">
                <a:solidFill>
                  <a:schemeClr val="bg1"/>
                </a:solidFill>
                <a:effectLst/>
                <a:latin typeface="BuenosAires"/>
              </a:rPr>
              <a:t>Spørgsmål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B8162E-370E-A644-9F51-E198E7C6CB8A}"/>
              </a:ext>
            </a:extLst>
          </p:cNvPr>
          <p:cNvGrpSpPr/>
          <p:nvPr/>
        </p:nvGrpSpPr>
        <p:grpSpPr>
          <a:xfrm>
            <a:off x="10725044" y="5977998"/>
            <a:ext cx="1172929" cy="578001"/>
            <a:chOff x="6740032" y="5790012"/>
            <a:chExt cx="739644" cy="364485"/>
          </a:xfrm>
        </p:grpSpPr>
        <p:pic>
          <p:nvPicPr>
            <p:cNvPr id="13" name="Picture 6" descr="EU-Ecolabel">
              <a:extLst>
                <a:ext uri="{FF2B5EF4-FFF2-40B4-BE49-F238E27FC236}">
                  <a16:creationId xmlns:a16="http://schemas.microsoft.com/office/drawing/2014/main" id="{84EFA47E-7EDD-024A-892C-34B53C935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032" y="5851106"/>
              <a:ext cx="272624" cy="272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ETA-Danmark | Eco-innovation Action Plan">
              <a:extLst>
                <a:ext uri="{FF2B5EF4-FFF2-40B4-BE49-F238E27FC236}">
                  <a16:creationId xmlns:a16="http://schemas.microsoft.com/office/drawing/2014/main" id="{B41E6197-2A08-D244-B08C-514C451F2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3472" y="5790012"/>
              <a:ext cx="366204" cy="364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6BDB6B-D432-8243-9AE4-A2C576493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280" y="393678"/>
            <a:ext cx="898228" cy="45720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6E6660D3-B831-4E8F-AF51-ADADA444A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7279" y="6050486"/>
            <a:ext cx="478167" cy="481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452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3DD075C-F294-4916-B9B8-9AECF311F2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20AB702-1205-4D13-85B5-1E1AC5BF97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A51830D-70C1-4C2D-9023-73D94120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EA3D4C4-FB07-4BF0-AF73-A2978B8C8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D791CF7E-348C-4500-85D9-0B5D94EB41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BF9559B2-B563-462C-8F48-389742FEC0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Kasper Mühlbach, </a:t>
            </a:r>
            <a:r>
              <a:rPr lang="da-DK" dirty="0">
                <a:hlinkClick r:id="rId3"/>
              </a:rPr>
              <a:t>kahm@ds.dk</a:t>
            </a:r>
            <a:endParaRPr lang="da-DK" dirty="0"/>
          </a:p>
          <a:p>
            <a:r>
              <a:rPr lang="da-DK" dirty="0"/>
              <a:t>Charlotte V. Fischer, </a:t>
            </a:r>
            <a:r>
              <a:rPr lang="da-DK" dirty="0">
                <a:hlinkClick r:id="rId4"/>
              </a:rPr>
              <a:t>cvf@ds.dk</a:t>
            </a:r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805A8CB1-1A33-4656-B2A2-E48593684B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024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28C3CEC-F115-A84E-8603-2BE9AE486E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Om Dansk Standard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6F6492F-E3EA-994A-8BF4-D43DFB4D0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845" y="1952626"/>
            <a:ext cx="5732155" cy="1476373"/>
          </a:xfrm>
        </p:spPr>
        <p:txBody>
          <a:bodyPr anchor="t"/>
          <a:lstStyle/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</a:rPr>
              <a:t>Danmarks officielle standardiseringsorganisation</a:t>
            </a:r>
          </a:p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</a:rPr>
              <a:t>Erhvervsdrivende fond, grundlagt i 1926</a:t>
            </a:r>
          </a:p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</a:rPr>
              <a:t>168 medarbejdere (jan. 2021)</a:t>
            </a:r>
          </a:p>
          <a:p>
            <a:pPr marL="171450" indent="-1714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</a:rPr>
              <a:t>Erhvervspolitisk partnerskab med Erhvervsministeriet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ED63B11-9765-A346-B4D0-1606C634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er Dansk Standard</a:t>
            </a:r>
            <a:endParaRPr lang="en-US" dirty="0"/>
          </a:p>
        </p:txBody>
      </p:sp>
      <p:pic>
        <p:nvPicPr>
          <p:cNvPr id="10" name="Pladsholder til billede 9" descr="Et billede, der indeholder bygning, udendørs, sidder, stor&#10;&#10;Automatisk genereret beskrivelse">
            <a:extLst>
              <a:ext uri="{FF2B5EF4-FFF2-40B4-BE49-F238E27FC236}">
                <a16:creationId xmlns:a16="http://schemas.microsoft.com/office/drawing/2014/main" id="{C666CA92-331A-43EB-A1D2-7B1647C711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824" b="39824"/>
          <a:stretch>
            <a:fillRect/>
          </a:stretch>
        </p:blipFill>
        <p:spPr>
          <a:xfrm>
            <a:off x="199534" y="4574056"/>
            <a:ext cx="11840066" cy="2086510"/>
          </a:xfr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18C623DD-E04F-4051-97B7-91F1B02576A4}"/>
              </a:ext>
            </a:extLst>
          </p:cNvPr>
          <p:cNvGrpSpPr/>
          <p:nvPr/>
        </p:nvGrpSpPr>
        <p:grpSpPr>
          <a:xfrm>
            <a:off x="458925" y="3505296"/>
            <a:ext cx="11396526" cy="1302727"/>
            <a:chOff x="458925" y="3377700"/>
            <a:chExt cx="11396526" cy="1302727"/>
          </a:xfrm>
        </p:grpSpPr>
        <p:pic>
          <p:nvPicPr>
            <p:cNvPr id="2" name="Billede 1">
              <a:extLst>
                <a:ext uri="{FF2B5EF4-FFF2-40B4-BE49-F238E27FC236}">
                  <a16:creationId xmlns:a16="http://schemas.microsoft.com/office/drawing/2014/main" id="{23426E26-4D70-4E81-B79A-64FBBA970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25" y="3458979"/>
              <a:ext cx="410905" cy="756501"/>
            </a:xfrm>
            <a:prstGeom prst="rect">
              <a:avLst/>
            </a:prstGeom>
          </p:spPr>
        </p:pic>
        <p:pic>
          <p:nvPicPr>
            <p:cNvPr id="3" name="Billede 2">
              <a:extLst>
                <a:ext uri="{FF2B5EF4-FFF2-40B4-BE49-F238E27FC236}">
                  <a16:creationId xmlns:a16="http://schemas.microsoft.com/office/drawing/2014/main" id="{6476A113-8C54-44C1-95CD-AD1B73436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76" y="3844018"/>
              <a:ext cx="2309430" cy="371778"/>
            </a:xfrm>
            <a:prstGeom prst="rect">
              <a:avLst/>
            </a:prstGeom>
          </p:spPr>
        </p:pic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3F79ACA7-256B-4C67-BB15-86C35319C9A5}"/>
                </a:ext>
              </a:extLst>
            </p:cNvPr>
            <p:cNvSpPr txBox="1"/>
            <p:nvPr/>
          </p:nvSpPr>
          <p:spPr>
            <a:xfrm>
              <a:off x="10643260" y="3534403"/>
              <a:ext cx="12121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000" b="0" dirty="0">
                  <a:solidFill>
                    <a:schemeClr val="tx1"/>
                  </a:solidFill>
                </a:rPr>
                <a:t>Vi er medlem af:</a:t>
              </a:r>
            </a:p>
          </p:txBody>
        </p:sp>
        <p:pic>
          <p:nvPicPr>
            <p:cNvPr id="11" name="Billede 10" descr="Et billede, der indeholder skilt, ur, tegning&#10;&#10;Automatisk genereret beskrivelse">
              <a:extLst>
                <a:ext uri="{FF2B5EF4-FFF2-40B4-BE49-F238E27FC236}">
                  <a16:creationId xmlns:a16="http://schemas.microsoft.com/office/drawing/2014/main" id="{3F60D1BB-0AF1-4DC4-9467-F8458C8C0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4266" y="3844873"/>
              <a:ext cx="661082" cy="349984"/>
            </a:xfrm>
            <a:prstGeom prst="rect">
              <a:avLst/>
            </a:prstGeom>
          </p:spPr>
        </p:pic>
        <p:pic>
          <p:nvPicPr>
            <p:cNvPr id="12" name="Billede 11" descr="Et billede, der indeholder skilt&#10;&#10;Automatisk genereret beskrivelse">
              <a:extLst>
                <a:ext uri="{FF2B5EF4-FFF2-40B4-BE49-F238E27FC236}">
                  <a16:creationId xmlns:a16="http://schemas.microsoft.com/office/drawing/2014/main" id="{75CC0B88-38EE-4634-823B-56E69B42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96102" y="3814180"/>
              <a:ext cx="470601" cy="423189"/>
            </a:xfrm>
            <a:prstGeom prst="rect">
              <a:avLst/>
            </a:prstGeom>
          </p:spPr>
        </p:pic>
        <p:pic>
          <p:nvPicPr>
            <p:cNvPr id="13" name="Billede 12" descr="Et billede, der indeholder tegning&#10;&#10;Automatisk genereret beskrivelse">
              <a:extLst>
                <a:ext uri="{FF2B5EF4-FFF2-40B4-BE49-F238E27FC236}">
                  <a16:creationId xmlns:a16="http://schemas.microsoft.com/office/drawing/2014/main" id="{B5FCF157-5A5F-4B6E-895D-4CA677062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3064" y="3811723"/>
              <a:ext cx="1006653" cy="443610"/>
            </a:xfrm>
            <a:prstGeom prst="rect">
              <a:avLst/>
            </a:prstGeom>
          </p:spPr>
        </p:pic>
        <p:pic>
          <p:nvPicPr>
            <p:cNvPr id="14" name="Billede 13" descr="Et billede, der indeholder monitor, skilt, sidder, rød&#10;&#10;Automatisk genereret beskrivelse">
              <a:extLst>
                <a:ext uri="{FF2B5EF4-FFF2-40B4-BE49-F238E27FC236}">
                  <a16:creationId xmlns:a16="http://schemas.microsoft.com/office/drawing/2014/main" id="{59DBEE19-18B3-45FA-851E-5B6EC9A54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78736" y="3743313"/>
              <a:ext cx="563265" cy="563265"/>
            </a:xfrm>
            <a:prstGeom prst="rect">
              <a:avLst/>
            </a:prstGeom>
          </p:spPr>
        </p:pic>
        <p:pic>
          <p:nvPicPr>
            <p:cNvPr id="15" name="Billede 14" descr="Et billede, der indeholder tegning&#10;&#10;Automatisk genereret beskrivelse">
              <a:extLst>
                <a:ext uri="{FF2B5EF4-FFF2-40B4-BE49-F238E27FC236}">
                  <a16:creationId xmlns:a16="http://schemas.microsoft.com/office/drawing/2014/main" id="{41B77EC9-4CC2-421A-9D7A-83CD64F3B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47877" y="3377700"/>
              <a:ext cx="1006653" cy="130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ED63B11-9765-A346-B4D0-1606C634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1" y="970626"/>
            <a:ext cx="5923572" cy="1392746"/>
          </a:xfrm>
        </p:spPr>
        <p:txBody>
          <a:bodyPr/>
          <a:lstStyle/>
          <a:p>
            <a:r>
              <a:rPr lang="da-DK" sz="2800" dirty="0">
                <a:cs typeface="Arial" pitchFamily="34" charset="0"/>
              </a:rPr>
              <a:t>Dansk Standard – en stærk aktør i et europæisk og globalt standardiseringsnetværk</a:t>
            </a:r>
            <a:endParaRPr lang="en-US" sz="2800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28C3CEC-F115-A84E-8603-2BE9AE486E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550" y="393842"/>
            <a:ext cx="2114419" cy="5700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Om Dansk Standard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B1B30149-31C1-4FCC-BE3F-28C339CD2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039" y="3187911"/>
            <a:ext cx="5007053" cy="3038557"/>
          </a:xfrm>
        </p:spPr>
        <p:txBody>
          <a:bodyPr anchor="t"/>
          <a:lstStyle/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  <a:cs typeface="Arial" pitchFamily="34" charset="0"/>
              </a:rPr>
              <a:t>ISO har 165 medlemslande ud af 194 lande i verden.</a:t>
            </a:r>
            <a:endParaRPr lang="da-DK" sz="1600" b="0" dirty="0">
              <a:solidFill>
                <a:schemeClr val="tx1"/>
              </a:solidFill>
            </a:endParaRP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  <a:cs typeface="Arial" pitchFamily="34" charset="0"/>
              </a:rPr>
              <a:t>Mere end </a:t>
            </a:r>
            <a:r>
              <a:rPr lang="da-DK" sz="1600" b="0" dirty="0">
                <a:solidFill>
                  <a:schemeClr val="tx1"/>
                </a:solidFill>
              </a:rPr>
              <a:t>100.000 deltagere i over 3.000 arbejdsgrupper.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chemeClr val="tx1"/>
                </a:solidFill>
              </a:rPr>
              <a:t>Behovet for en fælles indsats der kan skabe bæredygtige løsninger har aldrig været større. For at sikre kompatibilitet i løsningerne er en del af svaret, at udvikling af nye teknologier og produkter baseres på internationale standarder.</a:t>
            </a:r>
          </a:p>
        </p:txBody>
      </p:sp>
      <p:grpSp>
        <p:nvGrpSpPr>
          <p:cNvPr id="50" name="Gruppe 49">
            <a:extLst>
              <a:ext uri="{FF2B5EF4-FFF2-40B4-BE49-F238E27FC236}">
                <a16:creationId xmlns:a16="http://schemas.microsoft.com/office/drawing/2014/main" id="{4AF074C9-E179-4090-A51C-E3623FB30A67}"/>
              </a:ext>
            </a:extLst>
          </p:cNvPr>
          <p:cNvGrpSpPr/>
          <p:nvPr/>
        </p:nvGrpSpPr>
        <p:grpSpPr>
          <a:xfrm>
            <a:off x="4327674" y="1118759"/>
            <a:ext cx="8771335" cy="5641452"/>
            <a:chOff x="4122954" y="1036871"/>
            <a:chExt cx="8771335" cy="5641452"/>
          </a:xfrm>
        </p:grpSpPr>
        <p:pic>
          <p:nvPicPr>
            <p:cNvPr id="18" name="Pladsholder til billede 22" descr="Et billede, der indeholder mørk, forside, sidder, tændt&#10;&#10;Automatisk genereret beskrivelse">
              <a:extLst>
                <a:ext uri="{FF2B5EF4-FFF2-40B4-BE49-F238E27FC236}">
                  <a16:creationId xmlns:a16="http://schemas.microsoft.com/office/drawing/2014/main" id="{5251B3F8-FE22-4255-B906-E220AB0A9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t="1614" r="-308" b="1614"/>
            <a:stretch/>
          </p:blipFill>
          <p:spPr>
            <a:xfrm>
              <a:off x="4122954" y="1036871"/>
              <a:ext cx="8771335" cy="5641452"/>
            </a:xfrm>
            <a:prstGeom prst="rect">
              <a:avLst/>
            </a:prstGeom>
          </p:spPr>
        </p:pic>
        <p:sp>
          <p:nvSpPr>
            <p:cNvPr id="20" name="Oval 40">
              <a:extLst>
                <a:ext uri="{FF2B5EF4-FFF2-40B4-BE49-F238E27FC236}">
                  <a16:creationId xmlns:a16="http://schemas.microsoft.com/office/drawing/2014/main" id="{7D526729-F15F-4509-BE78-7A1FE9CB022A}"/>
                </a:ext>
              </a:extLst>
            </p:cNvPr>
            <p:cNvSpPr/>
            <p:nvPr/>
          </p:nvSpPr>
          <p:spPr>
            <a:xfrm>
              <a:off x="7688141" y="2864802"/>
              <a:ext cx="1440480" cy="14404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9F9F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3" name="Oval 8">
              <a:extLst>
                <a:ext uri="{FF2B5EF4-FFF2-40B4-BE49-F238E27FC236}">
                  <a16:creationId xmlns:a16="http://schemas.microsoft.com/office/drawing/2014/main" id="{6BCA38A3-D0A7-4C7F-BAE7-2472A90CA868}"/>
                </a:ext>
              </a:extLst>
            </p:cNvPr>
            <p:cNvSpPr/>
            <p:nvPr/>
          </p:nvSpPr>
          <p:spPr>
            <a:xfrm>
              <a:off x="7245544" y="2422205"/>
              <a:ext cx="2325675" cy="2325675"/>
            </a:xfrm>
            <a:prstGeom prst="ellipse">
              <a:avLst/>
            </a:prstGeom>
            <a:noFill/>
            <a:ln w="66675">
              <a:solidFill>
                <a:srgbClr val="009A4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1F3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25" name="Billede 23" descr="Et billede, der indeholder skilt&#10;&#10;Automatisk genereret beskrivelse">
              <a:extLst>
                <a:ext uri="{FF2B5EF4-FFF2-40B4-BE49-F238E27FC236}">
                  <a16:creationId xmlns:a16="http://schemas.microsoft.com/office/drawing/2014/main" id="{C1913258-F8BC-482E-95F0-C1A5AA0A6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3203" y="2544743"/>
              <a:ext cx="591221" cy="531659"/>
            </a:xfrm>
            <a:prstGeom prst="rect">
              <a:avLst/>
            </a:prstGeom>
          </p:spPr>
        </p:pic>
        <p:pic>
          <p:nvPicPr>
            <p:cNvPr id="26" name="Billede 24" descr="Et billede, der indeholder monitor, skærm, opbevarer, luk&#10;&#10;Automatisk genereret beskrivelse">
              <a:extLst>
                <a:ext uri="{FF2B5EF4-FFF2-40B4-BE49-F238E27FC236}">
                  <a16:creationId xmlns:a16="http://schemas.microsoft.com/office/drawing/2014/main" id="{A511BE90-4077-4A6C-A65B-CC94237FE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2989" y="3496475"/>
              <a:ext cx="745052" cy="725782"/>
            </a:xfrm>
            <a:prstGeom prst="rect">
              <a:avLst/>
            </a:prstGeom>
          </p:spPr>
        </p:pic>
        <p:pic>
          <p:nvPicPr>
            <p:cNvPr id="28" name="Billede 35" descr="Et billede, der indeholder tegning&#10;&#10;Automatisk genereret beskrivelse">
              <a:extLst>
                <a:ext uri="{FF2B5EF4-FFF2-40B4-BE49-F238E27FC236}">
                  <a16:creationId xmlns:a16="http://schemas.microsoft.com/office/drawing/2014/main" id="{3672346D-F23E-44DF-9A15-E3B13B1EE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4843" y="2084807"/>
              <a:ext cx="653111" cy="681509"/>
            </a:xfrm>
            <a:prstGeom prst="rect">
              <a:avLst/>
            </a:prstGeom>
          </p:spPr>
        </p:pic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3AC50BF8-E0A4-4E24-9E05-2AE52F4BB0DD}"/>
                </a:ext>
              </a:extLst>
            </p:cNvPr>
            <p:cNvSpPr/>
            <p:nvPr/>
          </p:nvSpPr>
          <p:spPr>
            <a:xfrm>
              <a:off x="6445850" y="1622511"/>
              <a:ext cx="3925062" cy="3925062"/>
            </a:xfrm>
            <a:prstGeom prst="ellipse">
              <a:avLst/>
            </a:prstGeom>
            <a:noFill/>
            <a:ln w="66675">
              <a:solidFill>
                <a:srgbClr val="009A4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1F3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30" name="Billede 36" descr="Et billede, der indeholder monitor, skilt, sidder, rød&#10;&#10;Automatisk genereret beskrivelse">
              <a:extLst>
                <a:ext uri="{FF2B5EF4-FFF2-40B4-BE49-F238E27FC236}">
                  <a16:creationId xmlns:a16="http://schemas.microsoft.com/office/drawing/2014/main" id="{5073F9A0-72C8-4974-AE96-8164795C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8198" y="2087876"/>
              <a:ext cx="1018147" cy="1018147"/>
            </a:xfrm>
            <a:prstGeom prst="rect">
              <a:avLst/>
            </a:prstGeom>
          </p:spPr>
        </p:pic>
        <p:pic>
          <p:nvPicPr>
            <p:cNvPr id="31" name="Billede 37" descr="Et billede, der indeholder tegning&#10;&#10;Automatisk genereret beskrivelse">
              <a:extLst>
                <a:ext uri="{FF2B5EF4-FFF2-40B4-BE49-F238E27FC236}">
                  <a16:creationId xmlns:a16="http://schemas.microsoft.com/office/drawing/2014/main" id="{7BB65489-DD42-4D9C-9215-8332A1AAD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515" t="33242" r="29054" b="35704"/>
            <a:stretch/>
          </p:blipFill>
          <p:spPr>
            <a:xfrm>
              <a:off x="6537527" y="4495122"/>
              <a:ext cx="757140" cy="734414"/>
            </a:xfrm>
            <a:prstGeom prst="rect">
              <a:avLst/>
            </a:prstGeom>
          </p:spPr>
        </p:pic>
        <p:pic>
          <p:nvPicPr>
            <p:cNvPr id="46" name="Billede 45" descr="Et billede, der indeholder tekst, clipart&#10;&#10;Automatisk genereret beskrivelse">
              <a:extLst>
                <a:ext uri="{FF2B5EF4-FFF2-40B4-BE49-F238E27FC236}">
                  <a16:creationId xmlns:a16="http://schemas.microsoft.com/office/drawing/2014/main" id="{5FBD141B-0828-435C-8425-A3C91AEC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80020" y="3371097"/>
              <a:ext cx="872944" cy="447222"/>
            </a:xfrm>
            <a:prstGeom prst="rect">
              <a:avLst/>
            </a:prstGeom>
          </p:spPr>
        </p:pic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63574BA4-2C70-4135-8915-95EFBA7C9FB0}"/>
                </a:ext>
              </a:extLst>
            </p:cNvPr>
            <p:cNvSpPr/>
            <p:nvPr/>
          </p:nvSpPr>
          <p:spPr>
            <a:xfrm>
              <a:off x="7830772" y="4489237"/>
              <a:ext cx="1161876" cy="50537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Billede 12" descr="Et billede, der indeholder tegning&#10;&#10;Automatisk genereret beskrivelse">
              <a:extLst>
                <a:ext uri="{FF2B5EF4-FFF2-40B4-BE49-F238E27FC236}">
                  <a16:creationId xmlns:a16="http://schemas.microsoft.com/office/drawing/2014/main" id="{AADB9DC7-8B7A-4CD3-A810-07B3B5F71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20966" y="4479352"/>
              <a:ext cx="1160619" cy="51146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0" name="Billede 9" descr="Et billede, der indeholder skilt, ur, tegning&#10;&#10;Automatisk genereret beskrivelse">
              <a:extLst>
                <a:ext uri="{FF2B5EF4-FFF2-40B4-BE49-F238E27FC236}">
                  <a16:creationId xmlns:a16="http://schemas.microsoft.com/office/drawing/2014/main" id="{17A68AED-91BE-4E83-BD0E-6A88BA99D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38976" y="3631692"/>
              <a:ext cx="935056" cy="495029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719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7C469DCD-0BA2-44E2-97CD-0B7D6B396F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CFF3BD4-5C10-4CE3-A9EF-E26E635353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F5DF14-0E69-4C10-BF0F-141F573069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B57B57C-3B44-484A-AA13-3A5106CC13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B2ADF32-F440-4796-AB2A-0F3865F1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5705157-9B4F-4642-9D29-214C47C0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37AE0E9-782D-4F77-AF41-35056E25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42" y="1163324"/>
            <a:ext cx="7975270" cy="47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1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2195AD60-82E0-4AB1-BDE9-567D2768CB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78F9695-BE50-4728-ABE3-CCFAA324E1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EC112D-2EF7-4BF6-947B-DC74D3207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41E036D-1602-4F7C-97B3-6C826AD889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72CB4FA-6C4B-44FC-AB36-9C3341EA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11DA961-DED7-458A-BA36-4F56F27D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30" y="90934"/>
            <a:ext cx="4564806" cy="6676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676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04AB6F2-9EB6-4803-BADF-BBBA478FF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0219" y="2078182"/>
            <a:ext cx="6400800" cy="3746380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00000"/>
              </a:lnSpc>
              <a:spcAft>
                <a:spcPts val="800"/>
              </a:spcAft>
            </a:pPr>
            <a:r>
              <a:rPr lang="da-DK" sz="2000" dirty="0">
                <a:solidFill>
                  <a:srgbClr val="000000"/>
                </a:solidFill>
                <a:latin typeface="+mn-lt"/>
              </a:rPr>
              <a:t>Kvalitetsledelse (S-216)</a:t>
            </a:r>
          </a:p>
          <a:p>
            <a:pPr fontAlgn="base">
              <a:lnSpc>
                <a:spcPct val="100000"/>
              </a:lnSpc>
              <a:spcAft>
                <a:spcPts val="800"/>
              </a:spcAft>
            </a:pPr>
            <a:r>
              <a:rPr lang="da-DK" sz="2000" dirty="0">
                <a:solidFill>
                  <a:srgbClr val="000000"/>
                </a:solidFill>
                <a:latin typeface="+mn-lt"/>
              </a:rPr>
              <a:t>Miljøledelse (S-283)</a:t>
            </a:r>
          </a:p>
          <a:p>
            <a:pPr fontAlgn="base">
              <a:lnSpc>
                <a:spcPct val="100000"/>
              </a:lnSpc>
              <a:spcAft>
                <a:spcPts val="800"/>
              </a:spcAft>
            </a:pPr>
            <a:r>
              <a:rPr lang="da-DK" sz="2000" dirty="0" err="1">
                <a:solidFill>
                  <a:srgbClr val="000000"/>
                </a:solidFill>
                <a:latin typeface="+mn-lt"/>
              </a:rPr>
              <a:t>Governance</a:t>
            </a:r>
            <a:r>
              <a:rPr lang="da-DK" sz="2000" dirty="0">
                <a:solidFill>
                  <a:srgbClr val="000000"/>
                </a:solidFill>
                <a:latin typeface="+mn-lt"/>
              </a:rPr>
              <a:t> (S-859)</a:t>
            </a:r>
          </a:p>
          <a:p>
            <a:pPr fontAlgn="base">
              <a:lnSpc>
                <a:spcPct val="100000"/>
              </a:lnSpc>
              <a:spcAft>
                <a:spcPts val="800"/>
              </a:spcAft>
            </a:pPr>
            <a:r>
              <a:rPr lang="da-DK" sz="2000" dirty="0">
                <a:solidFill>
                  <a:srgbClr val="000000"/>
                </a:solidFill>
                <a:latin typeface="+mn-lt"/>
              </a:rPr>
              <a:t>Cirkulær økonomi (S-863)</a:t>
            </a:r>
          </a:p>
          <a:p>
            <a:pPr fontAlgn="base">
              <a:lnSpc>
                <a:spcPct val="100000"/>
              </a:lnSpc>
              <a:spcAft>
                <a:spcPts val="800"/>
              </a:spcAft>
            </a:pPr>
            <a:r>
              <a:rPr lang="da-DK" sz="2000" dirty="0">
                <a:solidFill>
                  <a:srgbClr val="000000"/>
                </a:solidFill>
                <a:latin typeface="+mn-lt"/>
              </a:rPr>
              <a:t>Bæredygtig finansiering (S-866)</a:t>
            </a:r>
          </a:p>
        </p:txBody>
      </p:sp>
      <p:pic>
        <p:nvPicPr>
          <p:cNvPr id="8" name="Pladsholder til billede 7" descr="Skyer på himlen set fra en lav vinkel">
            <a:extLst>
              <a:ext uri="{FF2B5EF4-FFF2-40B4-BE49-F238E27FC236}">
                <a16:creationId xmlns:a16="http://schemas.microsoft.com/office/drawing/2014/main" id="{91AEBAF5-3CF2-42D7-909A-7AF9F25191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5007" r="25007"/>
          <a:stretch/>
        </p:blipFill>
        <p:spPr>
          <a:xfrm>
            <a:off x="164387" y="174459"/>
            <a:ext cx="4881549" cy="650908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63D683-DA08-4048-A1A3-653C063AC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408" y="156437"/>
            <a:ext cx="4845200" cy="1210723"/>
          </a:xfrm>
        </p:spPr>
        <p:txBody>
          <a:bodyPr>
            <a:noAutofit/>
          </a:bodyPr>
          <a:lstStyle/>
          <a:p>
            <a:r>
              <a:rPr lang="da-DK" dirty="0"/>
              <a:t>Emner under S-1000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Brænd skov og græs">
            <a:extLst>
              <a:ext uri="{FF2B5EF4-FFF2-40B4-BE49-F238E27FC236}">
                <a16:creationId xmlns:a16="http://schemas.microsoft.com/office/drawing/2014/main" id="{91AEBAF5-3CF2-42D7-909A-7AF9F251918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l="34097" r="34097"/>
          <a:stretch/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D9A6FC-4832-48FB-99F3-2A15532DCC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8F88A70-F50B-41A4-B0EE-0E1BE9FE8A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3F318F6-8CDD-453F-AFA7-C1F0D44E37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63D683-DA08-4048-A1A3-653C063A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>
                <a:latin typeface="Segoe UI" panose="020B0502040204020203" pitchFamily="34" charset="0"/>
              </a:rPr>
              <a:t>Deltagelse giver mig:</a:t>
            </a:r>
            <a:endParaRPr lang="da-DK" sz="3600" dirty="0"/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04AB6F2-9EB6-4803-BADF-BBBA478FF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3665" y="1299990"/>
            <a:ext cx="7591907" cy="46547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sz="1800" dirty="0">
                <a:effectLst/>
                <a:latin typeface="Segoe UI" panose="020B0502040204020203" pitchFamily="34" charset="0"/>
              </a:rPr>
              <a:t>Bred viden om, hvad der sker standardiseringsmæssigt inden for bæredygtighed og forretningsudvikling</a:t>
            </a:r>
          </a:p>
          <a:p>
            <a:r>
              <a:rPr lang="da-DK" sz="1800" dirty="0">
                <a:latin typeface="Segoe UI" panose="020B0502040204020203" pitchFamily="34" charset="0"/>
              </a:rPr>
              <a:t>Mulighed for indflydelse på en lang række standarder – og dermed mulighed for påvirkning af kommende markedskrav og forventninger</a:t>
            </a:r>
            <a:endParaRPr lang="da-DK" sz="1800" dirty="0">
              <a:effectLst/>
              <a:latin typeface="Segoe UI" panose="020B0502040204020203" pitchFamily="34" charset="0"/>
            </a:endParaRPr>
          </a:p>
          <a:p>
            <a:r>
              <a:rPr lang="da-DK" sz="1800" dirty="0">
                <a:effectLst/>
                <a:latin typeface="Segoe UI" panose="020B0502040204020203" pitchFamily="34" charset="0"/>
              </a:rPr>
              <a:t>Viden om nye krav og tendenser, der er på vej nationalt og internationalt</a:t>
            </a:r>
          </a:p>
          <a:p>
            <a:r>
              <a:rPr lang="da-DK" sz="1800" dirty="0">
                <a:latin typeface="Segoe UI" panose="020B0502040204020203" pitchFamily="34" charset="0"/>
              </a:rPr>
              <a:t>Adgang til nationale og internationale netværk af eksperter med </a:t>
            </a:r>
            <a:r>
              <a:rPr lang="da-DK" sz="1800" dirty="0">
                <a:effectLst/>
                <a:latin typeface="Segoe UI" panose="020B0502040204020203" pitchFamily="34" charset="0"/>
              </a:rPr>
              <a:t>bred og dyb viden og en bred vifte af emner</a:t>
            </a:r>
          </a:p>
          <a:p>
            <a:r>
              <a:rPr lang="da-DK" sz="1800" dirty="0">
                <a:effectLst/>
                <a:latin typeface="Segoe UI" panose="020B0502040204020203" pitchFamily="34" charset="0"/>
              </a:rPr>
              <a:t>Let overblik over igangværende emner </a:t>
            </a:r>
          </a:p>
          <a:p>
            <a:r>
              <a:rPr lang="da-DK" sz="1800" dirty="0">
                <a:latin typeface="Segoe UI" panose="020B0502040204020203" pitchFamily="34" charset="0"/>
              </a:rPr>
              <a:t>M</a:t>
            </a:r>
            <a:r>
              <a:rPr lang="da-DK" sz="1800" dirty="0">
                <a:effectLst/>
                <a:latin typeface="Segoe UI" panose="020B0502040204020203" pitchFamily="34" charset="0"/>
              </a:rPr>
              <a:t>ulighed for at prioritere mine præferencer ud fra en række mulige emner</a:t>
            </a:r>
            <a:endParaRPr lang="da-DK" sz="1800" dirty="0">
              <a:latin typeface="Segoe UI" panose="020B0502040204020203" pitchFamily="34" charset="0"/>
            </a:endParaRPr>
          </a:p>
          <a:p>
            <a:r>
              <a:rPr lang="da-DK" sz="1800" dirty="0">
                <a:effectLst/>
                <a:latin typeface="Segoe UI" panose="020B0502040204020203" pitchFamily="34" charset="0"/>
              </a:rPr>
              <a:t>Mulighed for at skabe et netværk og diskussion af emner i en bred gruppe </a:t>
            </a:r>
          </a:p>
          <a:p>
            <a:r>
              <a:rPr lang="da-DK" sz="1800" dirty="0">
                <a:latin typeface="Segoe UI" panose="020B0502040204020203" pitchFamily="34" charset="0"/>
              </a:rPr>
              <a:t>K</a:t>
            </a:r>
            <a:r>
              <a:rPr lang="da-DK" sz="1800" dirty="0">
                <a:effectLst/>
                <a:latin typeface="Segoe UI" panose="020B0502040204020203" pitchFamily="34" charset="0"/>
              </a:rPr>
              <a:t>oordinering af emner og samarbejder på tværs af flere fagområder</a:t>
            </a:r>
          </a:p>
          <a:p>
            <a:r>
              <a:rPr lang="da-DK" sz="1800" dirty="0">
                <a:latin typeface="Segoe UI" panose="020B0502040204020203" pitchFamily="34" charset="0"/>
              </a:rPr>
              <a:t>Viden om hvad der sker inden for andre ledelsesstandarder</a:t>
            </a:r>
          </a:p>
          <a:p>
            <a:pPr marL="0" indent="0" rtl="0">
              <a:buNone/>
            </a:pPr>
            <a:br>
              <a:rPr lang="da-DK" sz="2800" dirty="0"/>
            </a:br>
            <a:endParaRPr lang="da-DK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78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1BF8E-B9F1-47C7-894F-43708461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Miljøledelse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621E3B-B56F-48F2-B5B9-22193767B3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400" dirty="0"/>
              <a:t>17 medlemmer</a:t>
            </a:r>
          </a:p>
          <a:p>
            <a:r>
              <a:rPr lang="da-DK" sz="1400" dirty="0" err="1"/>
              <a:t>Divers</a:t>
            </a:r>
            <a:r>
              <a:rPr lang="da-DK" sz="1400" dirty="0"/>
              <a:t> gruppe</a:t>
            </a:r>
          </a:p>
          <a:p>
            <a:r>
              <a:rPr lang="da-DK" sz="1400" dirty="0"/>
              <a:t>Fokus på </a:t>
            </a:r>
          </a:p>
          <a:p>
            <a:endParaRPr lang="da-DK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Miljøledelse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LCA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CO2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Biodiversitet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Klimaændringer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F438538-0EF0-49C8-827B-BB778A5790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556478F-CF39-431D-8587-0B31E566F2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1761" y="2899220"/>
            <a:ext cx="3689495" cy="3461680"/>
          </a:xfrm>
        </p:spPr>
        <p:txBody>
          <a:bodyPr>
            <a:normAutofit/>
          </a:bodyPr>
          <a:lstStyle/>
          <a:p>
            <a:r>
              <a:rPr lang="da-DK" sz="1400" dirty="0"/>
              <a:t>Følger bl.a.</a:t>
            </a:r>
          </a:p>
          <a:p>
            <a:endParaRPr lang="da-DK" sz="1400" dirty="0"/>
          </a:p>
          <a:p>
            <a:r>
              <a:rPr lang="da-DK" sz="1400" dirty="0">
                <a:hlinkClick r:id="rId3"/>
              </a:rPr>
              <a:t>ISO/TC 207 </a:t>
            </a:r>
            <a:r>
              <a:rPr lang="da-DK" sz="1400" dirty="0" err="1">
                <a:hlinkClick r:id="rId3"/>
              </a:rPr>
              <a:t>Environmental</a:t>
            </a:r>
            <a:r>
              <a:rPr lang="da-DK" sz="1400" dirty="0">
                <a:hlinkClick r:id="rId3"/>
              </a:rPr>
              <a:t> management</a:t>
            </a:r>
            <a:endParaRPr lang="da-DK" sz="1400" dirty="0"/>
          </a:p>
          <a:p>
            <a:r>
              <a:rPr lang="da-DK" sz="1400" dirty="0">
                <a:hlinkClick r:id="rId4"/>
              </a:rPr>
              <a:t>ISO/TC 265 </a:t>
            </a:r>
            <a:r>
              <a:rPr lang="da-DK" sz="1400" i="0" dirty="0" err="1">
                <a:solidFill>
                  <a:srgbClr val="333333"/>
                </a:solidFill>
                <a:effectLst/>
                <a:latin typeface="+mj-lt"/>
                <a:hlinkClick r:id="rId4"/>
              </a:rPr>
              <a:t>Carbon</a:t>
            </a:r>
            <a:r>
              <a:rPr lang="da-DK" sz="140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 </a:t>
            </a:r>
            <a:r>
              <a:rPr lang="da-DK" sz="1400" i="0" dirty="0" err="1">
                <a:solidFill>
                  <a:srgbClr val="333333"/>
                </a:solidFill>
                <a:effectLst/>
                <a:latin typeface="+mj-lt"/>
                <a:hlinkClick r:id="rId4"/>
              </a:rPr>
              <a:t>dioxide</a:t>
            </a:r>
            <a:r>
              <a:rPr lang="da-DK" sz="140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 </a:t>
            </a:r>
            <a:r>
              <a:rPr lang="da-DK" sz="1400" i="0" dirty="0" err="1">
                <a:solidFill>
                  <a:srgbClr val="333333"/>
                </a:solidFill>
                <a:effectLst/>
                <a:latin typeface="+mj-lt"/>
                <a:hlinkClick r:id="rId4"/>
              </a:rPr>
              <a:t>capture</a:t>
            </a:r>
            <a:r>
              <a:rPr lang="da-DK" sz="140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, </a:t>
            </a:r>
            <a:r>
              <a:rPr lang="da-DK" sz="1400" i="0" dirty="0" err="1">
                <a:solidFill>
                  <a:srgbClr val="333333"/>
                </a:solidFill>
                <a:effectLst/>
                <a:latin typeface="+mj-lt"/>
                <a:hlinkClick r:id="rId4"/>
              </a:rPr>
              <a:t>transportation</a:t>
            </a:r>
            <a:r>
              <a:rPr lang="da-DK" sz="140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, and </a:t>
            </a:r>
            <a:r>
              <a:rPr lang="da-DK" sz="1400" i="0" dirty="0" err="1">
                <a:solidFill>
                  <a:srgbClr val="333333"/>
                </a:solidFill>
                <a:effectLst/>
                <a:latin typeface="+mj-lt"/>
                <a:hlinkClick r:id="rId4"/>
              </a:rPr>
              <a:t>geological</a:t>
            </a:r>
            <a:r>
              <a:rPr lang="da-DK" sz="140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 </a:t>
            </a:r>
            <a:r>
              <a:rPr lang="da-DK" sz="1400" i="0" dirty="0" err="1">
                <a:solidFill>
                  <a:srgbClr val="333333"/>
                </a:solidFill>
                <a:effectLst/>
                <a:latin typeface="+mj-lt"/>
                <a:hlinkClick r:id="rId4"/>
              </a:rPr>
              <a:t>storage</a:t>
            </a:r>
            <a:endParaRPr lang="da-DK" sz="1400" dirty="0"/>
          </a:p>
          <a:p>
            <a:r>
              <a:rPr lang="da-DK" sz="1400" dirty="0">
                <a:hlinkClick r:id="rId5"/>
              </a:rPr>
              <a:t>ISO/TC 331 </a:t>
            </a:r>
            <a:r>
              <a:rPr lang="da-DK" sz="1400" dirty="0" err="1">
                <a:hlinkClick r:id="rId5"/>
              </a:rPr>
              <a:t>Biodiversity</a:t>
            </a:r>
            <a:endParaRPr lang="da-DK" sz="1400" dirty="0"/>
          </a:p>
          <a:p>
            <a:r>
              <a:rPr lang="da-DK" sz="1400" dirty="0">
                <a:hlinkClick r:id="rId6"/>
              </a:rPr>
              <a:t>CEN/TC467 </a:t>
            </a:r>
            <a:r>
              <a:rPr lang="da-DK" sz="1400" dirty="0" err="1">
                <a:hlinkClick r:id="rId6"/>
              </a:rPr>
              <a:t>Climate</a:t>
            </a:r>
            <a:r>
              <a:rPr lang="da-DK" sz="1400" dirty="0">
                <a:hlinkClick r:id="rId6"/>
              </a:rPr>
              <a:t> Change</a:t>
            </a:r>
            <a:endParaRPr lang="da-DK" sz="1400" dirty="0"/>
          </a:p>
          <a:p>
            <a:endParaRPr lang="da-DK" dirty="0"/>
          </a:p>
        </p:txBody>
      </p:sp>
      <p:pic>
        <p:nvPicPr>
          <p:cNvPr id="7" name="Pladsholder til billede 7" descr="Planter i Terraces">
            <a:extLst>
              <a:ext uri="{FF2B5EF4-FFF2-40B4-BE49-F238E27FC236}">
                <a16:creationId xmlns:a16="http://schemas.microsoft.com/office/drawing/2014/main" id="{4920B425-D76E-46A0-9757-9FD088F9AEE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21782" r="21782"/>
          <a:stretch/>
        </p:blipFill>
        <p:spPr>
          <a:xfrm>
            <a:off x="6386513" y="0"/>
            <a:ext cx="5805487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5183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Dansk Standard">
      <a:dk1>
        <a:srgbClr val="001F3C"/>
      </a:dk1>
      <a:lt1>
        <a:srgbClr val="F9F9F5"/>
      </a:lt1>
      <a:dk2>
        <a:srgbClr val="022747"/>
      </a:dk2>
      <a:lt2>
        <a:srgbClr val="F9F9F5"/>
      </a:lt2>
      <a:accent1>
        <a:srgbClr val="1265BE"/>
      </a:accent1>
      <a:accent2>
        <a:srgbClr val="D3CBC5"/>
      </a:accent2>
      <a:accent3>
        <a:srgbClr val="014994"/>
      </a:accent3>
      <a:accent4>
        <a:srgbClr val="A5978A"/>
      </a:accent4>
      <a:accent5>
        <a:srgbClr val="8B7B6E"/>
      </a:accent5>
      <a:accent6>
        <a:srgbClr val="ABD1EF"/>
      </a:accent6>
      <a:hlink>
        <a:srgbClr val="0563C1"/>
      </a:hlink>
      <a:folHlink>
        <a:srgbClr val="4372C3"/>
      </a:folHlink>
    </a:clrScheme>
    <a:fontScheme name="DS-skrif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-template_Dansk-logo" id="{4551CB26-9D9C-4BE6-B67F-D3976BEA81E1}" vid="{1C97CCD6-6730-41CE-862B-243229228B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6139C7E57DC040AA27A826B83902B3" ma:contentTypeVersion="11" ma:contentTypeDescription="Create a new document." ma:contentTypeScope="" ma:versionID="9ee0fa7429eb9f74d78e202b6676a20c">
  <xsd:schema xmlns:xsd="http://www.w3.org/2001/XMLSchema" xmlns:xs="http://www.w3.org/2001/XMLSchema" xmlns:p="http://schemas.microsoft.com/office/2006/metadata/properties" xmlns:ns2="f0c93ea5-e482-4bf2-9d7e-8dd085518397" xmlns:ns3="3166f6c7-b373-47ed-8a7b-a4d4ce15793c" targetNamespace="http://schemas.microsoft.com/office/2006/metadata/properties" ma:root="true" ma:fieldsID="e83b5dd736cfe629a7429d96ce9d11b8" ns2:_="" ns3:_="">
    <xsd:import namespace="f0c93ea5-e482-4bf2-9d7e-8dd085518397"/>
    <xsd:import namespace="3166f6c7-b373-47ed-8a7b-a4d4ce157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93ea5-e482-4bf2-9d7e-8dd0855183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6f6c7-b373-47ed-8a7b-a4d4ce157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E6BA69-EB3F-4EEE-8166-3D15641983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A73E78-E669-4172-B41C-39B75F7B2A79}">
  <ds:schemaRefs>
    <ds:schemaRef ds:uri="3166f6c7-b373-47ed-8a7b-a4d4ce15793c"/>
    <ds:schemaRef ds:uri="f0c93ea5-e482-4bf2-9d7e-8dd0855183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751E23-2EED-4BD3-9556-5F5E9F82464E}">
  <ds:schemaRefs>
    <ds:schemaRef ds:uri="3166f6c7-b373-47ed-8a7b-a4d4ce15793c"/>
    <ds:schemaRef ds:uri="f0c93ea5-e482-4bf2-9d7e-8dd0855183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DS-template_Dansk-logo</Template>
  <TotalTime>1151</TotalTime>
  <Words>930</Words>
  <Application>Microsoft Office PowerPoint</Application>
  <PresentationFormat>Widescreen</PresentationFormat>
  <Paragraphs>201</Paragraphs>
  <Slides>20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32" baseType="lpstr">
      <vt:lpstr>Arial</vt:lpstr>
      <vt:lpstr>Buenos Aires</vt:lpstr>
      <vt:lpstr>Buenos Aires Book</vt:lpstr>
      <vt:lpstr>Buenos Aires SemiBold</vt:lpstr>
      <vt:lpstr>BuenosAires</vt:lpstr>
      <vt:lpstr>Calibri</vt:lpstr>
      <vt:lpstr>Century Gothic</vt:lpstr>
      <vt:lpstr>Courier</vt:lpstr>
      <vt:lpstr>Open Sans</vt:lpstr>
      <vt:lpstr>Segoe UI</vt:lpstr>
      <vt:lpstr>Verdana</vt:lpstr>
      <vt:lpstr>Office-tema</vt:lpstr>
      <vt:lpstr>S-1000 Bæredygtighed og forretningsudvikling Nyt udvalg fra 2022 </vt:lpstr>
      <vt:lpstr>Program</vt:lpstr>
      <vt:lpstr>Hvem er Dansk Standard</vt:lpstr>
      <vt:lpstr>Dansk Standard – en stærk aktør i et europæisk og globalt standardiseringsnetværk</vt:lpstr>
      <vt:lpstr>Struktur</vt:lpstr>
      <vt:lpstr>Struktur</vt:lpstr>
      <vt:lpstr>Emner under S-1000</vt:lpstr>
      <vt:lpstr>Deltagelse giver mig:</vt:lpstr>
      <vt:lpstr>Miljøledelse</vt:lpstr>
      <vt:lpstr>Kvalitetsledelse</vt:lpstr>
      <vt:lpstr>Governance </vt:lpstr>
      <vt:lpstr>Cirkulær økonomi</vt:lpstr>
      <vt:lpstr>Bæredygtig finansiering</vt:lpstr>
      <vt:lpstr>PowerPoint-præsentation</vt:lpstr>
      <vt:lpstr>Forum for ledelsessystemer</vt:lpstr>
      <vt:lpstr>S-1000 Bæredygtighed og forretningsudvikling</vt:lpstr>
      <vt:lpstr>Kom godt fra start</vt:lpstr>
      <vt:lpstr>Mål 12</vt:lpstr>
      <vt:lpstr>Spørgsmål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Strategiansættelser  i STA</dc:title>
  <dc:creator>Maibritt Agger</dc:creator>
  <cp:lastModifiedBy>Charlotte Vincentz Fischer</cp:lastModifiedBy>
  <cp:revision>18</cp:revision>
  <cp:lastPrinted>2021-06-30T13:32:33Z</cp:lastPrinted>
  <dcterms:created xsi:type="dcterms:W3CDTF">2021-04-15T10:05:12Z</dcterms:created>
  <dcterms:modified xsi:type="dcterms:W3CDTF">2021-12-09T18:50:00Z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0x010100B06139C7E57DC040AA27A826B83902B3</vt:lpwstr>
  </property>
  <property fmtid="{D5CDD505-2E9C-101B-9397-08002B2CF9AE}" pid="3" name="ArticulateGUID">
    <vt:lpwstr>9D57CE46-6A4A-4A89-905B-0C2301F732FF</vt:lpwstr>
  </property>
  <property fmtid="{D5CDD505-2E9C-101B-9397-08002B2CF9AE}" pid="4" name="ArticulatePath">
    <vt:lpwstr>https://danskstandard.sharepoint.com/teams/BU-agenterne/Shared Documents/General/Strategi-workshop STA1 og STA2</vt:lpwstr>
  </property>
</Properties>
</file>